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4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397" r:id="rId2"/>
    <p:sldId id="511" r:id="rId3"/>
    <p:sldId id="509" r:id="rId4"/>
    <p:sldId id="510" r:id="rId5"/>
    <p:sldId id="307" r:id="rId6"/>
    <p:sldId id="514" r:id="rId7"/>
    <p:sldId id="309" r:id="rId8"/>
    <p:sldId id="310" r:id="rId9"/>
    <p:sldId id="406" r:id="rId10"/>
    <p:sldId id="408" r:id="rId11"/>
    <p:sldId id="409" r:id="rId12"/>
    <p:sldId id="410" r:id="rId13"/>
    <p:sldId id="411" r:id="rId14"/>
    <p:sldId id="413" r:id="rId15"/>
    <p:sldId id="412" r:id="rId16"/>
    <p:sldId id="415" r:id="rId17"/>
    <p:sldId id="425" r:id="rId18"/>
    <p:sldId id="426" r:id="rId19"/>
    <p:sldId id="436" r:id="rId20"/>
    <p:sldId id="437" r:id="rId21"/>
    <p:sldId id="438" r:id="rId22"/>
    <p:sldId id="315" r:id="rId23"/>
    <p:sldId id="316" r:id="rId24"/>
    <p:sldId id="507" r:id="rId25"/>
    <p:sldId id="440" r:id="rId26"/>
    <p:sldId id="441" r:id="rId27"/>
    <p:sldId id="442" r:id="rId28"/>
    <p:sldId id="443" r:id="rId29"/>
    <p:sldId id="319" r:id="rId30"/>
    <p:sldId id="320" r:id="rId31"/>
    <p:sldId id="321" r:id="rId32"/>
    <p:sldId id="322" r:id="rId33"/>
    <p:sldId id="513" r:id="rId34"/>
    <p:sldId id="324" r:id="rId35"/>
    <p:sldId id="325" r:id="rId36"/>
    <p:sldId id="326" r:id="rId37"/>
    <p:sldId id="327" r:id="rId38"/>
    <p:sldId id="328" r:id="rId39"/>
    <p:sldId id="500" r:id="rId40"/>
    <p:sldId id="448" r:id="rId41"/>
    <p:sldId id="444" r:id="rId42"/>
    <p:sldId id="445" r:id="rId43"/>
    <p:sldId id="446" r:id="rId44"/>
    <p:sldId id="454" r:id="rId45"/>
    <p:sldId id="490" r:id="rId46"/>
    <p:sldId id="458" r:id="rId47"/>
    <p:sldId id="460" r:id="rId48"/>
    <p:sldId id="461" r:id="rId49"/>
    <p:sldId id="462" r:id="rId50"/>
    <p:sldId id="329" r:id="rId51"/>
    <p:sldId id="465" r:id="rId52"/>
    <p:sldId id="463" r:id="rId53"/>
    <p:sldId id="498" r:id="rId54"/>
    <p:sldId id="508" r:id="rId55"/>
    <p:sldId id="499" r:id="rId56"/>
    <p:sldId id="447" r:id="rId57"/>
    <p:sldId id="330" r:id="rId58"/>
    <p:sldId id="331" r:id="rId59"/>
    <p:sldId id="332" r:id="rId60"/>
    <p:sldId id="398" r:id="rId61"/>
    <p:sldId id="468" r:id="rId62"/>
    <p:sldId id="469" r:id="rId63"/>
    <p:sldId id="470" r:id="rId64"/>
    <p:sldId id="471" r:id="rId65"/>
    <p:sldId id="472" r:id="rId66"/>
    <p:sldId id="473" r:id="rId67"/>
    <p:sldId id="474" r:id="rId68"/>
    <p:sldId id="475" r:id="rId69"/>
    <p:sldId id="476" r:id="rId70"/>
    <p:sldId id="480" r:id="rId71"/>
    <p:sldId id="481" r:id="rId72"/>
    <p:sldId id="482" r:id="rId73"/>
    <p:sldId id="483" r:id="rId74"/>
    <p:sldId id="484" r:id="rId75"/>
    <p:sldId id="485" r:id="rId76"/>
    <p:sldId id="486" r:id="rId77"/>
    <p:sldId id="487" r:id="rId78"/>
    <p:sldId id="489" r:id="rId79"/>
    <p:sldId id="336" r:id="rId80"/>
    <p:sldId id="337" r:id="rId81"/>
    <p:sldId id="338" r:id="rId82"/>
    <p:sldId id="342" r:id="rId83"/>
    <p:sldId id="343" r:id="rId84"/>
    <p:sldId id="399" r:id="rId85"/>
    <p:sldId id="496" r:id="rId86"/>
    <p:sldId id="467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AE27"/>
    <a:srgbClr val="00A702"/>
    <a:srgbClr val="D11200"/>
    <a:srgbClr val="2A23A6"/>
    <a:srgbClr val="FCE564"/>
    <a:srgbClr val="A07BFC"/>
    <a:srgbClr val="8CD657"/>
    <a:srgbClr val="E25959"/>
    <a:srgbClr val="BF4E3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1" autoAdjust="0"/>
    <p:restoredTop sz="99590" autoAdjust="0"/>
  </p:normalViewPr>
  <p:slideViewPr>
    <p:cSldViewPr snapToGrid="0" snapToObjects="1">
      <p:cViewPr>
        <p:scale>
          <a:sx n="112" d="100"/>
          <a:sy n="112" d="100"/>
        </p:scale>
        <p:origin x="-1520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1" Type="http://schemas.openxmlformats.org/officeDocument/2006/relationships/image" Target="../media/image64.emf"/><Relationship Id="rId2" Type="http://schemas.openxmlformats.org/officeDocument/2006/relationships/image" Target="../media/image6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1EA-9B78-6747-BDB7-B98EAE95E1D4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47144-0104-EC47-A7F1-FEDDC82C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64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89F19-EC77-424D-B127-E46A128D43A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922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Many of the most important or useful descriptions of materials behaviour are continuum descriptions.</a:t>
            </a:r>
          </a:p>
          <a:p>
            <a:endParaRPr lang="en-US"/>
          </a:p>
          <a:p>
            <a:r>
              <a:rPr lang="en-US"/>
              <a:t>Phase stability, mechanical properties, and microstructure evolution, can all be understood in terms of the free energy and kinetic coefficients of particular materials. </a:t>
            </a:r>
          </a:p>
          <a:p>
            <a:endParaRPr lang="en-US"/>
          </a:p>
          <a:p>
            <a:r>
              <a:rPr lang="en-US"/>
              <a:t>But of course these quantities fundamentally depend on atomistic interactions. </a:t>
            </a:r>
          </a:p>
          <a:p>
            <a:endParaRPr lang="en-US"/>
          </a:p>
          <a:p>
            <a:r>
              <a:rPr lang="en-US"/>
              <a:t>Our work is focused on using methods of statistical mechanics to link accurate ab initio electronic structure calculations of atomistic systems to phenomenological descriptions of materials.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1D4CC-2DEF-F143-AA7E-24D4663C61E6}" type="slidenum">
              <a:rPr lang="en-US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77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do this by constructing cluster expansion effective Hamiltonians in terms of atomic degrees of freedom.  </a:t>
            </a:r>
          </a:p>
          <a:p>
            <a:endParaRPr lang="en-US"/>
          </a:p>
          <a:p>
            <a:r>
              <a:rPr lang="en-US"/>
              <a:t>These descriptions are nearly as accurate as electronic structure calculations, but orders of magnitude faster, enabling monte carlo calculations of thermodynamic and kinetic quantities.</a:t>
            </a:r>
          </a:p>
          <a:p>
            <a:endParaRPr lang="en-US"/>
          </a:p>
          <a:p>
            <a:r>
              <a:rPr lang="en-US"/>
              <a:t>The methods we use have many applications, but today I'll just talk about how we've applied it to basic science of the thermodynamics in the Zr-O-H system.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1D4CC-2DEF-F143-AA7E-24D4663C61E6}" type="slidenum">
              <a:rPr lang="en-US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90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47144-0104-EC47-A7F1-FEDDC82CF6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1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49804"/>
            <a:ext cx="8229600" cy="54763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2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1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4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6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7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1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6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7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3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ED6E6-7140-724A-9EB7-311CADCBF7E7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oleObject" Target="../embeddings/oleObject11.bin"/><Relationship Id="rId5" Type="http://schemas.openxmlformats.org/officeDocument/2006/relationships/image" Target="../media/image4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25.emf"/><Relationship Id="rId14" Type="http://schemas.openxmlformats.org/officeDocument/2006/relationships/oleObject" Target="../embeddings/oleObject5.bin"/><Relationship Id="rId15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2.emf"/><Relationship Id="rId6" Type="http://schemas.openxmlformats.org/officeDocument/2006/relationships/image" Target="../media/image27.emf"/><Relationship Id="rId7" Type="http://schemas.openxmlformats.org/officeDocument/2006/relationships/image" Target="../media/image28.jpeg"/><Relationship Id="rId8" Type="http://schemas.openxmlformats.org/officeDocument/2006/relationships/oleObject" Target="../embeddings/oleObject2.bin"/><Relationship Id="rId9" Type="http://schemas.openxmlformats.org/officeDocument/2006/relationships/image" Target="../media/image23.emf"/><Relationship Id="rId10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prisms-center/pb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6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3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18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19.bin"/><Relationship Id="rId10" Type="http://schemas.openxmlformats.org/officeDocument/2006/relationships/image" Target="../media/image3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3.bin"/><Relationship Id="rId12" Type="http://schemas.openxmlformats.org/officeDocument/2006/relationships/image" Target="../media/image6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oleObject" Target="../embeddings/oleObject20.bin"/><Relationship Id="rId6" Type="http://schemas.openxmlformats.org/officeDocument/2006/relationships/image" Target="../media/image64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65.e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6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68.jpeg"/><Relationship Id="rId5" Type="http://schemas.openxmlformats.org/officeDocument/2006/relationships/oleObject" Target="../embeddings/oleObject24.bin"/><Relationship Id="rId6" Type="http://schemas.openxmlformats.org/officeDocument/2006/relationships/image" Target="../media/image6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31.e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3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105"/>
            <a:ext cx="8229600" cy="2243146"/>
          </a:xfrm>
        </p:spPr>
        <p:txBody>
          <a:bodyPr>
            <a:normAutofit/>
          </a:bodyPr>
          <a:lstStyle/>
          <a:p>
            <a:r>
              <a:rPr lang="en-US" sz="3600" u="sng" dirty="0" smtClean="0"/>
              <a:t>PRISMS Center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Center for </a:t>
            </a:r>
            <a:r>
              <a:rPr lang="en-US" sz="3600" dirty="0" err="1" smtClean="0"/>
              <a:t>PRedictive</a:t>
            </a:r>
            <a:r>
              <a:rPr lang="en-US" sz="3600" dirty="0" smtClean="0"/>
              <a:t> Integrated Structural Materials Science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3072871"/>
            <a:ext cx="9144000" cy="22479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Brian Puchala, </a:t>
            </a:r>
            <a:r>
              <a:rPr lang="en-US" dirty="0">
                <a:solidFill>
                  <a:schemeClr val="tx1"/>
                </a:solidFill>
              </a:rPr>
              <a:t>John C. Thomas, </a:t>
            </a:r>
            <a:r>
              <a:rPr lang="en-US" dirty="0" smtClean="0">
                <a:solidFill>
                  <a:schemeClr val="tx1"/>
                </a:solidFill>
              </a:rPr>
              <a:t>Anton </a:t>
            </a:r>
            <a:r>
              <a:rPr lang="en-US" dirty="0">
                <a:solidFill>
                  <a:schemeClr val="tx1"/>
                </a:solidFill>
              </a:rPr>
              <a:t>Van der </a:t>
            </a:r>
            <a:r>
              <a:rPr lang="en-US" dirty="0" err="1" smtClean="0">
                <a:solidFill>
                  <a:schemeClr val="tx1"/>
                </a:solidFill>
              </a:rPr>
              <a:t>Ven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Anirudh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Natarajan, John </a:t>
            </a:r>
            <a:r>
              <a:rPr lang="en-US" dirty="0" err="1" smtClean="0">
                <a:solidFill>
                  <a:schemeClr val="tx1"/>
                </a:solidFill>
              </a:rPr>
              <a:t>Goiri</a:t>
            </a:r>
            <a:r>
              <a:rPr lang="en-US" dirty="0" smtClean="0">
                <a:solidFill>
                  <a:schemeClr val="tx1"/>
                </a:solidFill>
              </a:rPr>
              <a:t>, Min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Hua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Chen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Max </a:t>
            </a:r>
            <a:r>
              <a:rPr lang="en-US" dirty="0" err="1"/>
              <a:t>Radin</a:t>
            </a:r>
            <a:r>
              <a:rPr lang="en-US" dirty="0"/>
              <a:t>, </a:t>
            </a:r>
            <a:r>
              <a:rPr lang="en-US" dirty="0" smtClean="0"/>
              <a:t>Jonathon </a:t>
            </a:r>
            <a:r>
              <a:rPr lang="en-US" dirty="0"/>
              <a:t>Bechtel, </a:t>
            </a:r>
            <a:r>
              <a:rPr lang="en-US" dirty="0" smtClean="0"/>
              <a:t>Elizabeth </a:t>
            </a:r>
            <a:r>
              <a:rPr lang="en-US" dirty="0" err="1"/>
              <a:t>Decolvenaere, Anna Belak, </a:t>
            </a:r>
          </a:p>
          <a:p>
            <a:pPr marL="0" indent="0" algn="ctr">
              <a:buNone/>
            </a:pPr>
            <a:r>
              <a:rPr lang="en-US" dirty="0" err="1"/>
              <a:t>Naga Sri Harsha Gunda, Sanjeev Kolli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kern="0" dirty="0" smtClean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kern="0" dirty="0" smtClean="0">
                <a:solidFill>
                  <a:srgbClr val="000000"/>
                </a:solidFill>
              </a:rPr>
              <a:t>TMS ICME 2017</a:t>
            </a:r>
          </a:p>
          <a:p>
            <a:pPr marL="0" indent="0" algn="ctr">
              <a:buNone/>
            </a:pPr>
            <a:r>
              <a:rPr lang="en-US" kern="0" dirty="0" smtClean="0">
                <a:solidFill>
                  <a:srgbClr val="000000"/>
                </a:solidFill>
              </a:rPr>
              <a:t>Thurs. May 24, 2017</a:t>
            </a:r>
          </a:p>
          <a:p>
            <a:pPr marL="0" indent="0" algn="ctr">
              <a:buNone/>
            </a:pPr>
            <a:r>
              <a:rPr lang="en-US" kern="0" dirty="0" smtClean="0">
                <a:solidFill>
                  <a:srgbClr val="000000"/>
                </a:solidFill>
              </a:rPr>
              <a:t>Website</a:t>
            </a:r>
            <a:r>
              <a:rPr lang="en-US" kern="0" dirty="0">
                <a:solidFill>
                  <a:srgbClr val="000000"/>
                </a:solidFill>
              </a:rPr>
              <a:t>: prisms-</a:t>
            </a:r>
            <a:r>
              <a:rPr lang="en-US" kern="0" dirty="0" err="1">
                <a:solidFill>
                  <a:srgbClr val="000000"/>
                </a:solidFill>
              </a:rPr>
              <a:t>center.org</a:t>
            </a:r>
            <a:endParaRPr lang="en-US" kern="0" dirty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54503" y="6036020"/>
            <a:ext cx="87721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554423" y="1792251"/>
            <a:ext cx="80541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cs typeface="Calibri"/>
              </a:rPr>
              <a:t>CASM Tutorial – Section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09" y="4727351"/>
            <a:ext cx="1700032" cy="850016"/>
          </a:xfrm>
          <a:prstGeom prst="rect">
            <a:avLst/>
          </a:prstGeom>
        </p:spPr>
      </p:pic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24" y="6236114"/>
            <a:ext cx="3195919" cy="51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2013 Michigan Log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38" y="4663954"/>
            <a:ext cx="988277" cy="1086427"/>
          </a:xfrm>
          <a:prstGeom prst="rect">
            <a:avLst/>
          </a:prstGeom>
        </p:spPr>
      </p:pic>
      <p:sp>
        <p:nvSpPr>
          <p:cNvPr id="14" name="矩形 5"/>
          <p:cNvSpPr/>
          <p:nvPr/>
        </p:nvSpPr>
        <p:spPr>
          <a:xfrm>
            <a:off x="6797802" y="6227751"/>
            <a:ext cx="2085410" cy="562405"/>
          </a:xfrm>
          <a:prstGeom prst="rect">
            <a:avLst/>
          </a:prstGeom>
          <a:solidFill>
            <a:srgbClr val="2148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15" name="图片 6" descr="prisms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312" y="6324177"/>
            <a:ext cx="1691123" cy="359009"/>
          </a:xfrm>
          <a:prstGeom prst="rect">
            <a:avLst/>
          </a:prstGeom>
        </p:spPr>
      </p:pic>
      <p:sp>
        <p:nvSpPr>
          <p:cNvPr id="1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463854" y="6211298"/>
            <a:ext cx="546041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Center </a:t>
            </a:r>
            <a:r>
              <a:rPr lang="en-US" sz="1600" b="1" dirty="0">
                <a:solidFill>
                  <a:srgbClr val="1F497D"/>
                </a:solidFill>
                <a:latin typeface="Times New Roman"/>
                <a:cs typeface="Times New Roman"/>
              </a:rPr>
              <a:t>for 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PRedictive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Integrated </a:t>
            </a:r>
          </a:p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80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3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32" name="Freeform 31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9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38" name="Group 437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39" name="Freeform 43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TextBox 43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1" name="TextBox 44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351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226913" y="1417085"/>
            <a:ext cx="5008973" cy="4832093"/>
          </a:xfrm>
          <a:prstGeom prst="rect">
            <a:avLst/>
          </a:prstGeom>
          <a:solidFill>
            <a:schemeClr val="bg1">
              <a:alpha val="35000"/>
            </a:schemeClr>
          </a:solidFill>
          <a:ln w="254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{</a:t>
            </a:r>
          </a:p>
          <a:p>
            <a:r>
              <a:rPr lang="en-US" sz="1100" dirty="0">
                <a:latin typeface="Courier"/>
                <a:cs typeface="Courier"/>
              </a:rPr>
              <a:t>  "title" : "</a:t>
            </a:r>
            <a:r>
              <a:rPr lang="en-US" sz="1100" dirty="0" err="1">
                <a:latin typeface="Courier"/>
                <a:cs typeface="Courier"/>
              </a:rPr>
              <a:t>ZrO</a:t>
            </a:r>
            <a:r>
              <a:rPr lang="en-US" sz="1100" dirty="0">
                <a:latin typeface="Courier"/>
                <a:cs typeface="Courier"/>
              </a:rPr>
              <a:t>”,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coordinate_mode</a:t>
            </a:r>
            <a:r>
              <a:rPr lang="en-US" sz="1100" dirty="0">
                <a:latin typeface="Courier"/>
                <a:cs typeface="Courier"/>
              </a:rPr>
              <a:t>" : "Fractional",</a:t>
            </a:r>
          </a:p>
          <a:p>
            <a:r>
              <a:rPr lang="en-US" sz="1100" dirty="0">
                <a:latin typeface="Courier"/>
                <a:cs typeface="Courier"/>
              </a:rPr>
              <a:t>  "description" : “HCP 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 with </a:t>
            </a:r>
            <a:r>
              <a:rPr lang="en-US" sz="1100" dirty="0" err="1">
                <a:latin typeface="Courier"/>
                <a:cs typeface="Courier"/>
              </a:rPr>
              <a:t>oct</a:t>
            </a:r>
            <a:r>
              <a:rPr lang="en-US" sz="1100" dirty="0">
                <a:latin typeface="Courier"/>
                <a:cs typeface="Courier"/>
              </a:rPr>
              <a:t> (O) ",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lattice_vectors</a:t>
            </a:r>
            <a:r>
              <a:rPr lang="en-US" sz="1100" dirty="0">
                <a:latin typeface="Courier"/>
                <a:cs typeface="Courier"/>
              </a:rPr>
              <a:t>" : [</a:t>
            </a:r>
          </a:p>
          <a:p>
            <a:r>
              <a:rPr lang="en-US" sz="1100" dirty="0">
                <a:latin typeface="Courier"/>
                <a:cs typeface="Courier"/>
              </a:rPr>
              <a:t>    [  3.233986860000, 0.000000000000,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-1.616993430000, 2.800714770000,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-0.000000000000, 0.000000000000, 5.168678340000 ]</a:t>
            </a:r>
          </a:p>
          <a:p>
            <a:r>
              <a:rPr lang="en-US" sz="1100" dirty="0">
                <a:latin typeface="Courier"/>
                <a:cs typeface="Courier"/>
              </a:rPr>
              <a:t>  ],</a:t>
            </a:r>
          </a:p>
          <a:p>
            <a:r>
              <a:rPr lang="en-US" sz="1100" dirty="0">
                <a:latin typeface="Courier"/>
                <a:cs typeface="Courier"/>
              </a:rPr>
              <a:t>  "basis" : [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0.6666667, 0.3333334, 0.500000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0.3333333, 0.6666667, 0.250000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0.3333333, 0.6666667, 0.750000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</a:t>
            </a:r>
          </a:p>
          <a:p>
            <a:r>
              <a:rPr lang="en-US" sz="1100" dirty="0">
                <a:latin typeface="Courier"/>
                <a:cs typeface="Courier"/>
              </a:rPr>
              <a:t>  ]</a:t>
            </a:r>
          </a:p>
          <a:p>
            <a:r>
              <a:rPr lang="en-US" sz="1100" dirty="0" smtClean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130153" y="887689"/>
            <a:ext cx="219367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>
                <a:latin typeface="Courier"/>
                <a:cs typeface="Courier"/>
              </a:rPr>
              <a:t>prim.json</a:t>
            </a:r>
            <a:r>
              <a:rPr lang="en-US" sz="2000" dirty="0" smtClean="0">
                <a:latin typeface="Courier"/>
                <a:cs typeface="Courier"/>
              </a:rPr>
              <a:t>: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4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39" name="Group 438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40" name="Freeform 439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TextBox 440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07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226913" y="1417085"/>
            <a:ext cx="5008973" cy="4832093"/>
          </a:xfrm>
          <a:prstGeom prst="rect">
            <a:avLst/>
          </a:prstGeom>
          <a:solidFill>
            <a:schemeClr val="bg1">
              <a:alpha val="35000"/>
            </a:schemeClr>
          </a:solidFill>
          <a:ln w="254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{</a:t>
            </a:r>
          </a:p>
          <a:p>
            <a:r>
              <a:rPr lang="en-US" sz="1100" dirty="0">
                <a:latin typeface="Courier"/>
                <a:cs typeface="Courier"/>
              </a:rPr>
              <a:t>  "title" : "</a:t>
            </a:r>
            <a:r>
              <a:rPr lang="en-US" sz="1100" dirty="0" err="1">
                <a:latin typeface="Courier"/>
                <a:cs typeface="Courier"/>
              </a:rPr>
              <a:t>ZrO</a:t>
            </a:r>
            <a:r>
              <a:rPr lang="en-US" sz="1100" dirty="0">
                <a:latin typeface="Courier"/>
                <a:cs typeface="Courier"/>
              </a:rPr>
              <a:t>”,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coordinate_mode</a:t>
            </a:r>
            <a:r>
              <a:rPr lang="en-US" sz="1100" dirty="0">
                <a:latin typeface="Courier"/>
                <a:cs typeface="Courier"/>
              </a:rPr>
              <a:t>" : "Fractional",</a:t>
            </a:r>
          </a:p>
          <a:p>
            <a:r>
              <a:rPr lang="en-US" sz="1100" dirty="0">
                <a:latin typeface="Courier"/>
                <a:cs typeface="Courier"/>
              </a:rPr>
              <a:t>  "description" : “HCP 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 with </a:t>
            </a:r>
            <a:r>
              <a:rPr lang="en-US" sz="1100" dirty="0" err="1">
                <a:latin typeface="Courier"/>
                <a:cs typeface="Courier"/>
              </a:rPr>
              <a:t>oct</a:t>
            </a:r>
            <a:r>
              <a:rPr lang="en-US" sz="1100" dirty="0">
                <a:latin typeface="Courier"/>
                <a:cs typeface="Courier"/>
              </a:rPr>
              <a:t> (O) ",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lattice_vectors</a:t>
            </a:r>
            <a:r>
              <a:rPr lang="en-US" sz="1100" dirty="0">
                <a:latin typeface="Courier"/>
                <a:cs typeface="Courier"/>
              </a:rPr>
              <a:t>" : [</a:t>
            </a:r>
          </a:p>
          <a:p>
            <a:r>
              <a:rPr lang="en-US" sz="1100" dirty="0">
                <a:latin typeface="Courier"/>
                <a:cs typeface="Courier"/>
              </a:rPr>
              <a:t>    [  3.233986860000, 0.000000000000,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-1.616993430000, 2.800714770000,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-0.000000000000, 0.000000000000, 5.168678340000 ]</a:t>
            </a:r>
          </a:p>
          <a:p>
            <a:r>
              <a:rPr lang="en-US" sz="1100" dirty="0">
                <a:latin typeface="Courier"/>
                <a:cs typeface="Courier"/>
              </a:rPr>
              <a:t>  ],</a:t>
            </a:r>
          </a:p>
          <a:p>
            <a:r>
              <a:rPr lang="en-US" sz="1100" dirty="0">
                <a:latin typeface="Courier"/>
                <a:cs typeface="Courier"/>
              </a:rPr>
              <a:t>  "basis" : [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0.6666667, 0.3333334, 0.500000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0.3333333, 0.6666667, 0.250000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0.3333333, 0.6666667, 0.750000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</a:t>
            </a:r>
          </a:p>
          <a:p>
            <a:r>
              <a:rPr lang="en-US" sz="1100" dirty="0">
                <a:latin typeface="Courier"/>
                <a:cs typeface="Courier"/>
              </a:rPr>
              <a:t>  ]</a:t>
            </a:r>
          </a:p>
          <a:p>
            <a:r>
              <a:rPr lang="en-US" sz="1100" dirty="0" smtClean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130153" y="887689"/>
            <a:ext cx="219367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>
                <a:latin typeface="Courier"/>
                <a:cs typeface="Courier"/>
              </a:rPr>
              <a:t>prim.json</a:t>
            </a:r>
            <a:r>
              <a:rPr lang="en-US" sz="2000" dirty="0" smtClean="0">
                <a:latin typeface="Courier"/>
                <a:cs typeface="Courier"/>
              </a:rPr>
              <a:t>: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3698" y="2176272"/>
            <a:ext cx="4789618" cy="822960"/>
          </a:xfrm>
          <a:prstGeom prst="roundRect">
            <a:avLst>
              <a:gd name="adj" fmla="val 5066"/>
            </a:avLst>
          </a:prstGeom>
          <a:solidFill>
            <a:srgbClr val="D11200">
              <a:alpha val="15000"/>
            </a:srgbClr>
          </a:solidFill>
          <a:ln w="25400">
            <a:solidFill>
              <a:srgbClr val="D112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71465" y="2214811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371465" y="24034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371465" y="25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43" name="Group 442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44" name="Freeform 443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TextBox 444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6" name="TextBox 445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441" name="TextBox 440"/>
          <p:cNvSpPr txBox="1"/>
          <p:nvPr/>
        </p:nvSpPr>
        <p:spPr>
          <a:xfrm>
            <a:off x="1336063" y="2671155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2865877" y="26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4173285" y="2670007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075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226913" y="1417085"/>
            <a:ext cx="5008973" cy="4832093"/>
          </a:xfrm>
          <a:prstGeom prst="rect">
            <a:avLst/>
          </a:prstGeom>
          <a:solidFill>
            <a:schemeClr val="bg1">
              <a:alpha val="35000"/>
            </a:schemeClr>
          </a:solidFill>
          <a:ln w="254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{</a:t>
            </a:r>
          </a:p>
          <a:p>
            <a:r>
              <a:rPr lang="en-US" sz="1100" dirty="0">
                <a:latin typeface="Courier"/>
                <a:cs typeface="Courier"/>
              </a:rPr>
              <a:t>  "title" : "</a:t>
            </a:r>
            <a:r>
              <a:rPr lang="en-US" sz="1100" dirty="0" err="1">
                <a:latin typeface="Courier"/>
                <a:cs typeface="Courier"/>
              </a:rPr>
              <a:t>ZrO</a:t>
            </a:r>
            <a:r>
              <a:rPr lang="en-US" sz="1100" dirty="0">
                <a:latin typeface="Courier"/>
                <a:cs typeface="Courier"/>
              </a:rPr>
              <a:t>”,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coordinate_mode</a:t>
            </a:r>
            <a:r>
              <a:rPr lang="en-US" sz="1100" dirty="0">
                <a:latin typeface="Courier"/>
                <a:cs typeface="Courier"/>
              </a:rPr>
              <a:t>" : "Fractional",</a:t>
            </a:r>
          </a:p>
          <a:p>
            <a:r>
              <a:rPr lang="en-US" sz="1100" dirty="0">
                <a:latin typeface="Courier"/>
                <a:cs typeface="Courier"/>
              </a:rPr>
              <a:t>  "description" : “HCP 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 with </a:t>
            </a:r>
            <a:r>
              <a:rPr lang="en-US" sz="1100" dirty="0" err="1">
                <a:latin typeface="Courier"/>
                <a:cs typeface="Courier"/>
              </a:rPr>
              <a:t>oct</a:t>
            </a:r>
            <a:r>
              <a:rPr lang="en-US" sz="1100" dirty="0">
                <a:latin typeface="Courier"/>
                <a:cs typeface="Courier"/>
              </a:rPr>
              <a:t> (O) ",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lattice_vectors</a:t>
            </a:r>
            <a:r>
              <a:rPr lang="en-US" sz="1100" dirty="0">
                <a:latin typeface="Courier"/>
                <a:cs typeface="Courier"/>
              </a:rPr>
              <a:t>" : [</a:t>
            </a:r>
          </a:p>
          <a:p>
            <a:r>
              <a:rPr lang="en-US" sz="1100" dirty="0">
                <a:latin typeface="Courier"/>
                <a:cs typeface="Courier"/>
              </a:rPr>
              <a:t>    [  3.233986860000, 0.000000000000,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-1.616993430000, 2.800714770000,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-0.000000000000, 0.000000000000, 5.168678340000 ]</a:t>
            </a:r>
          </a:p>
          <a:p>
            <a:r>
              <a:rPr lang="en-US" sz="1100" dirty="0">
                <a:latin typeface="Courier"/>
                <a:cs typeface="Courier"/>
              </a:rPr>
              <a:t>  ],</a:t>
            </a:r>
          </a:p>
          <a:p>
            <a:r>
              <a:rPr lang="en-US" sz="1100" dirty="0">
                <a:latin typeface="Courier"/>
                <a:cs typeface="Courier"/>
              </a:rPr>
              <a:t>  "basis" : [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0.6666667, 0.3333334, 0.500000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0.3333333, 0.6666667, 0.250000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0.3333333, 0.6666667, 0.750000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</a:t>
            </a:r>
          </a:p>
          <a:p>
            <a:r>
              <a:rPr lang="en-US" sz="1100" dirty="0">
                <a:latin typeface="Courier"/>
                <a:cs typeface="Courier"/>
              </a:rPr>
              <a:t>  ]</a:t>
            </a:r>
          </a:p>
          <a:p>
            <a:r>
              <a:rPr lang="en-US" sz="1100" dirty="0" smtClean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130153" y="887689"/>
            <a:ext cx="219367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>
                <a:latin typeface="Courier"/>
                <a:cs typeface="Courier"/>
              </a:rPr>
              <a:t>prim.json</a:t>
            </a:r>
            <a:r>
              <a:rPr lang="en-US" sz="2000" dirty="0" smtClean="0">
                <a:latin typeface="Courier"/>
                <a:cs typeface="Courier"/>
              </a:rPr>
              <a:t>: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3698" y="2176272"/>
            <a:ext cx="4789618" cy="822960"/>
          </a:xfrm>
          <a:prstGeom prst="roundRect">
            <a:avLst>
              <a:gd name="adj" fmla="val 5066"/>
            </a:avLst>
          </a:prstGeom>
          <a:solidFill>
            <a:srgbClr val="D11200">
              <a:alpha val="15000"/>
            </a:srgbClr>
          </a:solidFill>
          <a:ln w="25400">
            <a:solidFill>
              <a:srgbClr val="D112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71465" y="2214811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371465" y="24034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371465" y="25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1" name="Rounded Rectangle 440"/>
          <p:cNvSpPr/>
          <p:nvPr/>
        </p:nvSpPr>
        <p:spPr>
          <a:xfrm>
            <a:off x="371465" y="3017006"/>
            <a:ext cx="4789618" cy="3012270"/>
          </a:xfrm>
          <a:prstGeom prst="roundRect">
            <a:avLst>
              <a:gd name="adj" fmla="val 1452"/>
            </a:avLst>
          </a:prstGeom>
          <a:solidFill>
            <a:srgbClr val="008000">
              <a:alpha val="15000"/>
            </a:srgbClr>
          </a:solidFill>
          <a:ln w="25400">
            <a:solidFill>
              <a:srgbClr val="0080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44" name="Group 443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45" name="Freeform 444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TextBox 445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443" name="TextBox 442"/>
          <p:cNvSpPr txBox="1"/>
          <p:nvPr/>
        </p:nvSpPr>
        <p:spPr>
          <a:xfrm>
            <a:off x="1336063" y="2671155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2865877" y="26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4173285" y="2670007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602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226913" y="1417085"/>
            <a:ext cx="5008973" cy="4832093"/>
          </a:xfrm>
          <a:prstGeom prst="rect">
            <a:avLst/>
          </a:prstGeom>
          <a:solidFill>
            <a:schemeClr val="bg1">
              <a:alpha val="35000"/>
            </a:schemeClr>
          </a:solidFill>
          <a:ln w="254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{</a:t>
            </a:r>
          </a:p>
          <a:p>
            <a:r>
              <a:rPr lang="en-US" sz="1100" dirty="0">
                <a:latin typeface="Courier"/>
                <a:cs typeface="Courier"/>
              </a:rPr>
              <a:t>  "title" : "</a:t>
            </a:r>
            <a:r>
              <a:rPr lang="en-US" sz="1100" dirty="0" err="1">
                <a:latin typeface="Courier"/>
                <a:cs typeface="Courier"/>
              </a:rPr>
              <a:t>ZrO</a:t>
            </a:r>
            <a:r>
              <a:rPr lang="en-US" sz="1100" dirty="0">
                <a:latin typeface="Courier"/>
                <a:cs typeface="Courier"/>
              </a:rPr>
              <a:t>”,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coordinate_mode</a:t>
            </a:r>
            <a:r>
              <a:rPr lang="en-US" sz="1100" dirty="0">
                <a:latin typeface="Courier"/>
                <a:cs typeface="Courier"/>
              </a:rPr>
              <a:t>" : "Fractional",</a:t>
            </a:r>
          </a:p>
          <a:p>
            <a:r>
              <a:rPr lang="en-US" sz="1100" dirty="0">
                <a:latin typeface="Courier"/>
                <a:cs typeface="Courier"/>
              </a:rPr>
              <a:t>  "description" : “HCP 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 with </a:t>
            </a:r>
            <a:r>
              <a:rPr lang="en-US" sz="1100" dirty="0" err="1">
                <a:latin typeface="Courier"/>
                <a:cs typeface="Courier"/>
              </a:rPr>
              <a:t>oct</a:t>
            </a:r>
            <a:r>
              <a:rPr lang="en-US" sz="1100" dirty="0">
                <a:latin typeface="Courier"/>
                <a:cs typeface="Courier"/>
              </a:rPr>
              <a:t> (O) ",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lattice_vectors</a:t>
            </a:r>
            <a:r>
              <a:rPr lang="en-US" sz="1100" dirty="0">
                <a:latin typeface="Courier"/>
                <a:cs typeface="Courier"/>
              </a:rPr>
              <a:t>" : [</a:t>
            </a:r>
          </a:p>
          <a:p>
            <a:r>
              <a:rPr lang="en-US" sz="1100" dirty="0">
                <a:latin typeface="Courier"/>
                <a:cs typeface="Courier"/>
              </a:rPr>
              <a:t>    [  3.233986860000, 0.000000000000,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-1.616993430000, 2.800714770000,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-0.000000000000, 0.000000000000, 5.168678340000 ]</a:t>
            </a:r>
          </a:p>
          <a:p>
            <a:r>
              <a:rPr lang="en-US" sz="1100" dirty="0">
                <a:latin typeface="Courier"/>
                <a:cs typeface="Courier"/>
              </a:rPr>
              <a:t>  ],</a:t>
            </a:r>
          </a:p>
          <a:p>
            <a:r>
              <a:rPr lang="en-US" sz="1100" dirty="0">
                <a:latin typeface="Courier"/>
                <a:cs typeface="Courier"/>
              </a:rPr>
              <a:t>  "basis" : [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0.6666667, 0.3333334, 0.500000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0.3333333, 0.6666667, 0.250000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0.3333333, 0.6666667, 0.750000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</a:t>
            </a:r>
          </a:p>
          <a:p>
            <a:r>
              <a:rPr lang="en-US" sz="1100" dirty="0">
                <a:latin typeface="Courier"/>
                <a:cs typeface="Courier"/>
              </a:rPr>
              <a:t>  ]</a:t>
            </a:r>
          </a:p>
          <a:p>
            <a:r>
              <a:rPr lang="en-US" sz="1100" dirty="0" smtClean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130153" y="887689"/>
            <a:ext cx="219367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>
                <a:latin typeface="Courier"/>
                <a:cs typeface="Courier"/>
              </a:rPr>
              <a:t>prim.json</a:t>
            </a:r>
            <a:r>
              <a:rPr lang="en-US" sz="2000" dirty="0" smtClean="0">
                <a:latin typeface="Courier"/>
                <a:cs typeface="Courier"/>
              </a:rPr>
              <a:t>: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3698" y="2176272"/>
            <a:ext cx="4789618" cy="822960"/>
          </a:xfrm>
          <a:prstGeom prst="roundRect">
            <a:avLst>
              <a:gd name="adj" fmla="val 5066"/>
            </a:avLst>
          </a:prstGeom>
          <a:solidFill>
            <a:srgbClr val="D11200">
              <a:alpha val="15000"/>
            </a:srgbClr>
          </a:solidFill>
          <a:ln w="25400">
            <a:solidFill>
              <a:srgbClr val="D112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71465" y="2214811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371465" y="24034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371465" y="25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1" name="Rounded Rectangle 440"/>
          <p:cNvSpPr/>
          <p:nvPr/>
        </p:nvSpPr>
        <p:spPr>
          <a:xfrm>
            <a:off x="371465" y="3017006"/>
            <a:ext cx="4789618" cy="3012270"/>
          </a:xfrm>
          <a:prstGeom prst="roundRect">
            <a:avLst>
              <a:gd name="adj" fmla="val 1452"/>
            </a:avLst>
          </a:prstGeom>
          <a:solidFill>
            <a:srgbClr val="008000">
              <a:alpha val="15000"/>
            </a:srgbClr>
          </a:solidFill>
          <a:ln w="25400">
            <a:solidFill>
              <a:srgbClr val="0080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443" name="Content Placeholder 2"/>
          <p:cNvSpPr txBox="1">
            <a:spLocks/>
          </p:cNvSpPr>
          <p:nvPr/>
        </p:nvSpPr>
        <p:spPr>
          <a:xfrm>
            <a:off x="140423" y="6213950"/>
            <a:ext cx="6125432" cy="75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JSON: JavaScript Object Notation</a:t>
            </a:r>
          </a:p>
        </p:txBody>
      </p:sp>
      <p:grpSp>
        <p:nvGrpSpPr>
          <p:cNvPr id="444" name="Group 443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45" name="Freeform 444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TextBox 445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448" name="TextBox 447"/>
          <p:cNvSpPr txBox="1"/>
          <p:nvPr/>
        </p:nvSpPr>
        <p:spPr>
          <a:xfrm>
            <a:off x="1336063" y="2671155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2865877" y="26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4173285" y="2670007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15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4005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CASM: Getting started</a:t>
            </a:r>
          </a:p>
        </p:txBody>
      </p:sp>
      <p:pic>
        <p:nvPicPr>
          <p:cNvPr id="4" name="Picture 3" descr="Intia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24" y="551025"/>
            <a:ext cx="6671181" cy="6208197"/>
          </a:xfrm>
          <a:prstGeom prst="rect">
            <a:avLst/>
          </a:prstGeom>
        </p:spPr>
      </p:pic>
      <p:sp>
        <p:nvSpPr>
          <p:cNvPr id="5" name="Right Bracket 4"/>
          <p:cNvSpPr/>
          <p:nvPr/>
        </p:nvSpPr>
        <p:spPr>
          <a:xfrm flipH="1">
            <a:off x="1679215" y="1030112"/>
            <a:ext cx="389229" cy="4219222"/>
          </a:xfrm>
          <a:prstGeom prst="rightBracket">
            <a:avLst>
              <a:gd name="adj" fmla="val 62719"/>
            </a:avLst>
          </a:prstGeom>
          <a:ln w="38100" cmpd="sng">
            <a:solidFill>
              <a:srgbClr val="D11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12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941" y="2709333"/>
            <a:ext cx="108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Material </a:t>
            </a:r>
          </a:p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7" name="Right Bracket 6"/>
          <p:cNvSpPr/>
          <p:nvPr/>
        </p:nvSpPr>
        <p:spPr>
          <a:xfrm flipH="1">
            <a:off x="1679215" y="5249333"/>
            <a:ext cx="389229" cy="973667"/>
          </a:xfrm>
          <a:prstGeom prst="rightBracket">
            <a:avLst>
              <a:gd name="adj" fmla="val 62719"/>
            </a:avLst>
          </a:prstGeom>
          <a:ln w="38100" cmpd="sng">
            <a:solidFill>
              <a:srgbClr val="D11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12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941" y="5549898"/>
            <a:ext cx="133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12" name="Right Bracket 11"/>
          <p:cNvSpPr/>
          <p:nvPr/>
        </p:nvSpPr>
        <p:spPr>
          <a:xfrm flipH="1">
            <a:off x="1697335" y="6223000"/>
            <a:ext cx="389229" cy="536223"/>
          </a:xfrm>
          <a:prstGeom prst="rightBracket">
            <a:avLst>
              <a:gd name="adj" fmla="val 62719"/>
            </a:avLst>
          </a:prstGeom>
          <a:ln w="38100" cmpd="sng">
            <a:solidFill>
              <a:srgbClr val="D11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12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941" y="6194778"/>
            <a:ext cx="118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Generated</a:t>
            </a:r>
          </a:p>
          <a:p>
            <a:r>
              <a:rPr lang="en-US" dirty="0" smtClean="0"/>
              <a:t>directories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4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CASM: 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512888"/>
            <a:ext cx="8229600" cy="4525962"/>
          </a:xfrm>
        </p:spPr>
        <p:txBody>
          <a:bodyPr>
            <a:normAutofit/>
          </a:bodyPr>
          <a:lstStyle/>
          <a:p>
            <a:r>
              <a:rPr lang="en-US" sz="2800" dirty="0"/>
              <a:t>Install '</a:t>
            </a:r>
            <a:r>
              <a:rPr lang="en-US" sz="2800" dirty="0" err="1" smtClean="0"/>
              <a:t>casm</a:t>
            </a:r>
            <a:r>
              <a:rPr lang="en-US" sz="2800" dirty="0"/>
              <a:t>' </a:t>
            </a:r>
            <a:r>
              <a:rPr lang="en-US" sz="2800" dirty="0" smtClean="0"/>
              <a:t>command </a:t>
            </a:r>
            <a:r>
              <a:rPr lang="en-US" sz="2800" dirty="0"/>
              <a:t>line programs</a:t>
            </a:r>
          </a:p>
          <a:p>
            <a:r>
              <a:rPr lang="en-US" sz="2800" dirty="0"/>
              <a:t>'</a:t>
            </a:r>
            <a:r>
              <a:rPr lang="en-US" sz="2800" dirty="0" err="1"/>
              <a:t>casm</a:t>
            </a:r>
            <a:r>
              <a:rPr lang="en-US" sz="2800" dirty="0"/>
              <a:t> status'</a:t>
            </a:r>
          </a:p>
          <a:p>
            <a:pPr lvl="1"/>
            <a:r>
              <a:rPr lang="en-US" sz="2400" dirty="0"/>
              <a:t>Quick look at your current project</a:t>
            </a:r>
          </a:p>
          <a:p>
            <a:pPr lvl="1"/>
            <a:r>
              <a:rPr lang="en-US" sz="2400" dirty="0"/>
              <a:t>'-n' option: suggestions for next steps</a:t>
            </a:r>
          </a:p>
          <a:p>
            <a:r>
              <a:rPr lang="en-US" sz="2800" dirty="0"/>
              <a:t>'</a:t>
            </a:r>
            <a:r>
              <a:rPr lang="en-US" sz="2800" dirty="0" err="1"/>
              <a:t>casm</a:t>
            </a:r>
            <a:r>
              <a:rPr lang="en-US" sz="2800" dirty="0"/>
              <a:t> format'</a:t>
            </a:r>
          </a:p>
          <a:p>
            <a:pPr lvl="1"/>
            <a:r>
              <a:rPr lang="en-US" sz="2400" dirty="0"/>
              <a:t>Documentation of project directory and file formats</a:t>
            </a:r>
          </a:p>
          <a:p>
            <a:r>
              <a:rPr lang="en-US" sz="2800" dirty="0"/>
              <a:t>'</a:t>
            </a:r>
            <a:r>
              <a:rPr lang="en-US" sz="2800" dirty="0" err="1"/>
              <a:t>casm</a:t>
            </a:r>
            <a:r>
              <a:rPr lang="en-US" sz="2800" dirty="0"/>
              <a:t> –h'</a:t>
            </a:r>
          </a:p>
          <a:p>
            <a:pPr lvl="1"/>
            <a:r>
              <a:rPr lang="en-US" sz="2400" dirty="0"/>
              <a:t>Help menus show allowed options</a:t>
            </a:r>
          </a:p>
        </p:txBody>
      </p:sp>
    </p:spTree>
    <p:extLst>
      <p:ext uri="{BB962C8B-B14F-4D97-AF65-F5344CB8AC3E}">
        <p14:creationId xmlns:p14="http://schemas.microsoft.com/office/powerpoint/2010/main" val="26141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Hexagon 62"/>
          <p:cNvSpPr/>
          <p:nvPr/>
        </p:nvSpPr>
        <p:spPr>
          <a:xfrm>
            <a:off x="4030257" y="1617397"/>
            <a:ext cx="4594397" cy="3960687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0" name="Content Placeholder 141"/>
          <p:cNvSpPr>
            <a:spLocks noGrp="1"/>
          </p:cNvSpPr>
          <p:nvPr>
            <p:ph idx="4294967295"/>
          </p:nvPr>
        </p:nvSpPr>
        <p:spPr>
          <a:xfrm>
            <a:off x="-127003" y="1121834"/>
            <a:ext cx="4496167" cy="5430732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/>
              <a:t>Apply rotation, reflection, inversion, and/or rotation to the crystal.</a:t>
            </a:r>
          </a:p>
          <a:p>
            <a:pPr indent="0">
              <a:buNone/>
            </a:pPr>
            <a:endParaRPr lang="en-US" dirty="0" smtClean="0"/>
          </a:p>
        </p:txBody>
      </p:sp>
      <p:grpSp>
        <p:nvGrpSpPr>
          <p:cNvPr id="37" name="Group 36"/>
          <p:cNvGrpSpPr/>
          <p:nvPr/>
        </p:nvGrpSpPr>
        <p:grpSpPr>
          <a:xfrm>
            <a:off x="3931203" y="1496846"/>
            <a:ext cx="4787273" cy="4204349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Symmetry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5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>
            <a:grpSpLocks noChangeAspect="1"/>
          </p:cNvGrpSpPr>
          <p:nvPr/>
        </p:nvGrpSpPr>
        <p:grpSpPr>
          <a:xfrm>
            <a:off x="3506624" y="2931000"/>
            <a:ext cx="1432411" cy="1253209"/>
            <a:chOff x="530231" y="1337733"/>
            <a:chExt cx="4023360" cy="3520017"/>
          </a:xfrm>
        </p:grpSpPr>
        <p:pic>
          <p:nvPicPr>
            <p:cNvPr id="97" name="Picture 96" descr="visit0000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42"/>
            <a:stretch/>
          </p:blipFill>
          <p:spPr>
            <a:xfrm>
              <a:off x="530231" y="1379831"/>
              <a:ext cx="4023360" cy="3439061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656167" y="1337733"/>
              <a:ext cx="448733" cy="4868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446902" y="4591050"/>
              <a:ext cx="909198" cy="2667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788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PRISMS Center Integrated Framework</a:t>
            </a:r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2114" y="1762004"/>
            <a:ext cx="1190903" cy="1495999"/>
            <a:chOff x="167924" y="1835608"/>
            <a:chExt cx="1190903" cy="149599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93" y="1835608"/>
              <a:ext cx="1150909" cy="108882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67924" y="2869942"/>
              <a:ext cx="1190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Real Space DFT</a:t>
              </a:r>
            </a:p>
            <a:p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PRISMS-RSDFT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5508" y="3451842"/>
            <a:ext cx="1314148" cy="1545535"/>
            <a:chOff x="105404" y="3360427"/>
            <a:chExt cx="1314148" cy="154553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340" y="3360427"/>
              <a:ext cx="1118276" cy="113565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5404" y="4444297"/>
              <a:ext cx="1314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Fourier Space DFT 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(VASP)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29845" y="1987501"/>
            <a:ext cx="1232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Atomic scale </a:t>
            </a:r>
          </a:p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constitutive laws</a:t>
            </a:r>
          </a:p>
        </p:txBody>
      </p:sp>
      <p:grpSp>
        <p:nvGrpSpPr>
          <p:cNvPr id="30" name="Group 16"/>
          <p:cNvGrpSpPr/>
          <p:nvPr/>
        </p:nvGrpSpPr>
        <p:grpSpPr>
          <a:xfrm rot="5400000">
            <a:off x="1851402" y="2905140"/>
            <a:ext cx="1337287" cy="1502671"/>
            <a:chOff x="1898678" y="3383050"/>
            <a:chExt cx="1337287" cy="150267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8678" y="3383050"/>
              <a:ext cx="930765" cy="147997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 rot="16200000">
              <a:off x="2261115" y="3910871"/>
              <a:ext cx="1488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Statistical Mechanics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CASM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765325" y="5625070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Phase Diagrams </a:t>
            </a:r>
          </a:p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1200" dirty="0">
                <a:solidFill>
                  <a:srgbClr val="F79646">
                    <a:lumMod val="50000"/>
                  </a:srgbClr>
                </a:solidFill>
                <a:latin typeface="Calibri"/>
              </a:rPr>
              <a:t>CASM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/CALPHAD)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05154" y="2079621"/>
            <a:ext cx="15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Dislocation Dynamics </a:t>
            </a:r>
          </a:p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(LLNL-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ParaDIS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35" name="Group 25"/>
          <p:cNvGrpSpPr/>
          <p:nvPr/>
        </p:nvGrpSpPr>
        <p:grpSpPr>
          <a:xfrm>
            <a:off x="3553884" y="4789600"/>
            <a:ext cx="1345818" cy="1376201"/>
            <a:chOff x="3814696" y="2968737"/>
            <a:chExt cx="1345818" cy="1376201"/>
          </a:xfrm>
        </p:grpSpPr>
        <p:pic>
          <p:nvPicPr>
            <p:cNvPr id="36" name="Picture 35" descr="Screen Shot 2015-01-06 at 2.55.59 PM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8126" y="2968737"/>
              <a:ext cx="924416" cy="91891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814696" y="3883273"/>
              <a:ext cx="1345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Phase Field Crystal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PRISMS-PFC*)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761522" y="4090187"/>
            <a:ext cx="949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Phase Field</a:t>
            </a:r>
          </a:p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1200" dirty="0">
                <a:solidFill>
                  <a:srgbClr val="F79646">
                    <a:lumMod val="50000"/>
                  </a:srgbClr>
                </a:solidFill>
                <a:latin typeface="Calibri"/>
              </a:rPr>
              <a:t>PRISMS-PF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42" name="Group 27"/>
          <p:cNvGrpSpPr/>
          <p:nvPr/>
        </p:nvGrpSpPr>
        <p:grpSpPr>
          <a:xfrm>
            <a:off x="6099544" y="1202385"/>
            <a:ext cx="1354730" cy="1692544"/>
            <a:chOff x="5969826" y="1674556"/>
            <a:chExt cx="1354730" cy="1686406"/>
          </a:xfrm>
        </p:grpSpPr>
        <p:pic>
          <p:nvPicPr>
            <p:cNvPr id="43" name="Picture 70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01" y="1674556"/>
              <a:ext cx="1280379" cy="13529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4" name="TextBox 43"/>
            <p:cNvSpPr txBox="1"/>
            <p:nvPr/>
          </p:nvSpPr>
          <p:spPr>
            <a:xfrm>
              <a:off x="5969826" y="2899296"/>
              <a:ext cx="135473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Crystal Plasticity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PRISMS-Plasticity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</p:grpSp>
      <p:grpSp>
        <p:nvGrpSpPr>
          <p:cNvPr id="45" name="Group 32"/>
          <p:cNvGrpSpPr/>
          <p:nvPr/>
        </p:nvGrpSpPr>
        <p:grpSpPr>
          <a:xfrm>
            <a:off x="7369412" y="2768782"/>
            <a:ext cx="1511458" cy="1293371"/>
            <a:chOff x="7317941" y="3176797"/>
            <a:chExt cx="1511458" cy="129337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7941" y="3176797"/>
              <a:ext cx="1511458" cy="960926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334174" y="4008503"/>
              <a:ext cx="1468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Continuum Plasticity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PRISMS-Plasticity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</p:grpSp>
      <p:grpSp>
        <p:nvGrpSpPr>
          <p:cNvPr id="48" name="Group 38"/>
          <p:cNvGrpSpPr/>
          <p:nvPr/>
        </p:nvGrpSpPr>
        <p:grpSpPr>
          <a:xfrm>
            <a:off x="7306904" y="4477345"/>
            <a:ext cx="1519070" cy="1519858"/>
            <a:chOff x="7211579" y="4341144"/>
            <a:chExt cx="1519070" cy="15198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7191" y="4341144"/>
              <a:ext cx="982612" cy="109899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7211579" y="5399337"/>
              <a:ext cx="15190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Experiments (slip, 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twinning, crack, etc.)</a:t>
              </a:r>
            </a:p>
          </p:txBody>
        </p:sp>
      </p:grpSp>
      <p:cxnSp>
        <p:nvCxnSpPr>
          <p:cNvPr id="51" name="Elbow Connector 50"/>
          <p:cNvCxnSpPr/>
          <p:nvPr/>
        </p:nvCxnSpPr>
        <p:spPr>
          <a:xfrm rot="16200000" flipH="1">
            <a:off x="4449902" y="-1119573"/>
            <a:ext cx="22191" cy="4630373"/>
          </a:xfrm>
          <a:prstGeom prst="bentConnector3">
            <a:avLst>
              <a:gd name="adj1" fmla="val -783457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62"/>
          <p:cNvGrpSpPr/>
          <p:nvPr/>
        </p:nvGrpSpPr>
        <p:grpSpPr>
          <a:xfrm>
            <a:off x="5273032" y="3014583"/>
            <a:ext cx="1451679" cy="1577701"/>
            <a:chOff x="5264231" y="3007652"/>
            <a:chExt cx="1451679" cy="157770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8281" y="3007652"/>
              <a:ext cx="1262373" cy="1229482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264231" y="4123688"/>
              <a:ext cx="14516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prstClr val="black"/>
                  </a:solidFill>
                  <a:latin typeface="Calibri"/>
                </a:rPr>
                <a:t>Mechano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-Chemistry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PRISMS-MC*)</a:t>
              </a:r>
            </a:p>
          </p:txBody>
        </p:sp>
      </p:grpSp>
      <p:cxnSp>
        <p:nvCxnSpPr>
          <p:cNvPr id="55" name="Elbow Connector 54"/>
          <p:cNvCxnSpPr/>
          <p:nvPr/>
        </p:nvCxnSpPr>
        <p:spPr>
          <a:xfrm flipV="1">
            <a:off x="1421608" y="2277733"/>
            <a:ext cx="2599262" cy="417087"/>
          </a:xfrm>
          <a:prstGeom prst="bentConnector3">
            <a:avLst>
              <a:gd name="adj1" fmla="val 55748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495805" y="1652534"/>
            <a:ext cx="650958" cy="765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460997" y="2560218"/>
            <a:ext cx="0" cy="29450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82" idx="3"/>
          </p:cNvCxnSpPr>
          <p:nvPr/>
        </p:nvCxnSpPr>
        <p:spPr>
          <a:xfrm flipV="1">
            <a:off x="6651428" y="2929919"/>
            <a:ext cx="208632" cy="836276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43" idx="3"/>
            <a:endCxn id="46" idx="0"/>
          </p:cNvCxnSpPr>
          <p:nvPr/>
        </p:nvCxnSpPr>
        <p:spPr>
          <a:xfrm>
            <a:off x="7410398" y="1881302"/>
            <a:ext cx="714743" cy="887480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142677" y="4044734"/>
            <a:ext cx="0" cy="30395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83" idx="1"/>
          </p:cNvCxnSpPr>
          <p:nvPr/>
        </p:nvCxnSpPr>
        <p:spPr>
          <a:xfrm rot="10800000">
            <a:off x="7101372" y="2940964"/>
            <a:ext cx="255679" cy="2280876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74" idx="3"/>
            <a:endCxn id="77" idx="1"/>
          </p:cNvCxnSpPr>
          <p:nvPr/>
        </p:nvCxnSpPr>
        <p:spPr>
          <a:xfrm flipV="1">
            <a:off x="1394845" y="3613268"/>
            <a:ext cx="326341" cy="560938"/>
          </a:xfrm>
          <a:prstGeom prst="bentConnector3">
            <a:avLst>
              <a:gd name="adj1" fmla="val 31687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598313" y="4325119"/>
            <a:ext cx="0" cy="31402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327308" y="3448737"/>
            <a:ext cx="29025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77" idx="3"/>
            <a:endCxn id="80" idx="1"/>
          </p:cNvCxnSpPr>
          <p:nvPr/>
        </p:nvCxnSpPr>
        <p:spPr>
          <a:xfrm>
            <a:off x="3327308" y="3613268"/>
            <a:ext cx="286728" cy="1833305"/>
          </a:xfrm>
          <a:prstGeom prst="bentConnector3">
            <a:avLst>
              <a:gd name="adj1" fmla="val 33325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10800000">
            <a:off x="4889455" y="3614399"/>
            <a:ext cx="298496" cy="1620501"/>
          </a:xfrm>
          <a:prstGeom prst="bentConnector3">
            <a:avLst>
              <a:gd name="adj1" fmla="val 35985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4232700" y="4508107"/>
            <a:ext cx="5976" cy="23083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4870480" y="2431238"/>
            <a:ext cx="1276283" cy="58048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729567" y="1673556"/>
            <a:ext cx="1291303" cy="511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293145" y="4490554"/>
            <a:ext cx="389884" cy="28664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95508" y="1673555"/>
            <a:ext cx="1314148" cy="1552557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550104" y="1185050"/>
            <a:ext cx="1179463" cy="1246188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3" name="Elbow Connector 72"/>
          <p:cNvCxnSpPr>
            <a:stCxn id="71" idx="0"/>
          </p:cNvCxnSpPr>
          <p:nvPr/>
        </p:nvCxnSpPr>
        <p:spPr>
          <a:xfrm rot="5400000" flipH="1" flipV="1">
            <a:off x="1060459" y="1204170"/>
            <a:ext cx="161508" cy="777263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0697" y="3379870"/>
            <a:ext cx="1314148" cy="1588671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020870" y="1133724"/>
            <a:ext cx="1474935" cy="141719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146763" y="1235442"/>
            <a:ext cx="1263635" cy="168549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721186" y="2904783"/>
            <a:ext cx="1606122" cy="141697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474131" y="4628265"/>
            <a:ext cx="1813305" cy="141697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606845" y="2864489"/>
            <a:ext cx="1289473" cy="1649172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614036" y="4729552"/>
            <a:ext cx="1216502" cy="1434042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193072" y="4628265"/>
            <a:ext cx="1715728" cy="153172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265932" y="2997290"/>
            <a:ext cx="1385496" cy="153781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357050" y="4361451"/>
            <a:ext cx="1385496" cy="1720778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350219" y="2790362"/>
            <a:ext cx="1563040" cy="122398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5" name="Picture 84" descr="phase_diagram-01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292" y="4687870"/>
            <a:ext cx="1729076" cy="1108058"/>
          </a:xfrm>
          <a:prstGeom prst="rect">
            <a:avLst/>
          </a:prstGeom>
        </p:spPr>
      </p:pic>
      <p:pic>
        <p:nvPicPr>
          <p:cNvPr id="86" name="Picture 85" descr="DD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371" y="1195999"/>
            <a:ext cx="944180" cy="944180"/>
          </a:xfrm>
          <a:prstGeom prst="rect">
            <a:avLst/>
          </a:prstGeom>
        </p:spPr>
      </p:pic>
      <p:cxnSp>
        <p:nvCxnSpPr>
          <p:cNvPr id="87" name="Straight Arrow Connector 86"/>
          <p:cNvCxnSpPr/>
          <p:nvPr/>
        </p:nvCxnSpPr>
        <p:spPr>
          <a:xfrm rot="5400000" flipH="1" flipV="1">
            <a:off x="1211007" y="2625867"/>
            <a:ext cx="952160" cy="66389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77" idx="0"/>
            <a:endCxn id="82" idx="0"/>
          </p:cNvCxnSpPr>
          <p:nvPr/>
        </p:nvCxnSpPr>
        <p:spPr>
          <a:xfrm rot="16200000" flipH="1">
            <a:off x="4195209" y="1233820"/>
            <a:ext cx="92507" cy="3434433"/>
          </a:xfrm>
          <a:prstGeom prst="bentConnector3">
            <a:avLst>
              <a:gd name="adj1" fmla="val -141504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" descr="prismaticipolu0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719435" y="1245245"/>
            <a:ext cx="830854" cy="87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Z:\Esitz\Research\Alloys\Mg-2.17Nd C\TEM\Mg-Nd AlloyC-AT250C2hr\03-03-15\DF2-41-magx3M-0001orientation-41.bmp"/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548982" y="4760305"/>
            <a:ext cx="1097190" cy="95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5596194" y="5741307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Experiments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1AD9E80-6847-1145-9285-E16D430BF64E}" type="slidenum">
              <a:rPr lang="en-US" smtClean="0">
                <a:solidFill>
                  <a:prstClr val="black"/>
                </a:solidFill>
                <a:latin typeface="Calibri"/>
              </a:rPr>
              <a:pPr algn="r"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171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6"/>
    </mc:Choice>
    <mc:Fallback xmlns="">
      <p:transition xmlns:p14="http://schemas.microsoft.com/office/powerpoint/2010/main" spd="slow" advTm="157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xLat.png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0000">
            <a:off x="3910548" y="1488920"/>
            <a:ext cx="4803648" cy="4224528"/>
          </a:xfrm>
          <a:prstGeom prst="rect">
            <a:avLst/>
          </a:prstGeom>
        </p:spPr>
      </p:pic>
      <p:sp>
        <p:nvSpPr>
          <p:cNvPr id="63" name="Hexagon 62"/>
          <p:cNvSpPr/>
          <p:nvPr/>
        </p:nvSpPr>
        <p:spPr>
          <a:xfrm>
            <a:off x="4030257" y="1617397"/>
            <a:ext cx="4594397" cy="3960687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0" name="Content Placeholder 141"/>
          <p:cNvSpPr>
            <a:spLocks noGrp="1"/>
          </p:cNvSpPr>
          <p:nvPr>
            <p:ph idx="4294967295"/>
          </p:nvPr>
        </p:nvSpPr>
        <p:spPr>
          <a:xfrm>
            <a:off x="-127003" y="1121834"/>
            <a:ext cx="4496167" cy="5430732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/>
              <a:t>Apply rotation, reflection, inversion, and/or rotation to the crystal.</a:t>
            </a:r>
          </a:p>
          <a:p>
            <a:pPr indent="0">
              <a:buNone/>
            </a:pPr>
            <a:endParaRPr lang="en-US" dirty="0" smtClean="0"/>
          </a:p>
        </p:txBody>
      </p:sp>
      <p:grpSp>
        <p:nvGrpSpPr>
          <p:cNvPr id="37" name="Group 36"/>
          <p:cNvGrpSpPr/>
          <p:nvPr/>
        </p:nvGrpSpPr>
        <p:grpSpPr>
          <a:xfrm>
            <a:off x="3931203" y="1496846"/>
            <a:ext cx="4787273" cy="4204349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" name="Arc 5"/>
          <p:cNvSpPr/>
          <p:nvPr/>
        </p:nvSpPr>
        <p:spPr>
          <a:xfrm>
            <a:off x="6586341" y="2116892"/>
            <a:ext cx="2367156" cy="2367156"/>
          </a:xfrm>
          <a:prstGeom prst="arc">
            <a:avLst>
              <a:gd name="adj1" fmla="val 18057620"/>
              <a:gd name="adj2" fmla="val 0"/>
            </a:avLst>
          </a:prstGeom>
          <a:ln w="88900">
            <a:solidFill>
              <a:srgbClr val="FF0000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Symmetry</a:t>
            </a:r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8239956" y="1673841"/>
            <a:ext cx="672286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8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Hexagon 62"/>
          <p:cNvSpPr/>
          <p:nvPr/>
        </p:nvSpPr>
        <p:spPr>
          <a:xfrm>
            <a:off x="4030257" y="1617397"/>
            <a:ext cx="4594397" cy="3960687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0" name="Content Placeholder 141"/>
          <p:cNvSpPr>
            <a:spLocks noGrp="1"/>
          </p:cNvSpPr>
          <p:nvPr>
            <p:ph idx="4294967295"/>
          </p:nvPr>
        </p:nvSpPr>
        <p:spPr>
          <a:xfrm>
            <a:off x="-127003" y="1114776"/>
            <a:ext cx="4496167" cy="5430732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/>
              <a:t>Apply rotation, reflection, inversion, and/or rotation to the crystal.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 smtClean="0"/>
              <a:t>If the result is indistinguishable from the initial state, then that operation is in the crystal’s space group.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931203" y="1496846"/>
            <a:ext cx="4787273" cy="4204349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" name="Arc 5"/>
          <p:cNvSpPr/>
          <p:nvPr/>
        </p:nvSpPr>
        <p:spPr>
          <a:xfrm>
            <a:off x="6586341" y="2116892"/>
            <a:ext cx="2367156" cy="2367156"/>
          </a:xfrm>
          <a:prstGeom prst="arc">
            <a:avLst>
              <a:gd name="adj1" fmla="val 18057620"/>
              <a:gd name="adj2" fmla="val 0"/>
            </a:avLst>
          </a:prstGeom>
          <a:ln w="88900">
            <a:solidFill>
              <a:srgbClr val="FF0000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Symmetry</a:t>
            </a:r>
            <a:endParaRPr lang="en-US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8239956" y="1673841"/>
            <a:ext cx="672286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5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Crystal Symmetry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884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notation: {R</a:t>
            </a:r>
            <a:r>
              <a:rPr lang="en-US" baseline="-25000" dirty="0"/>
              <a:t>α</a:t>
            </a:r>
            <a:r>
              <a:rPr lang="en-US" dirty="0"/>
              <a:t>|</a:t>
            </a:r>
            <a:r>
              <a:rPr lang="en-US" dirty="0" err="1"/>
              <a:t>τ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α</a:t>
            </a:r>
            <a:r>
              <a:rPr lang="en-US" dirty="0"/>
              <a:t>: point group operations such as rotations, reflections, improper rotations, inversions</a:t>
            </a:r>
          </a:p>
          <a:p>
            <a:pPr lvl="1"/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 err="1"/>
              <a:t>τ</a:t>
            </a:r>
            <a:r>
              <a:rPr lang="en-US" dirty="0"/>
              <a:t>: translation vector</a:t>
            </a:r>
          </a:p>
          <a:p>
            <a:pPr lvl="1"/>
            <a:r>
              <a:rPr lang="en-US" dirty="0"/>
              <a:t>α: 3x3 transformation matrix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918200"/>
            <a:ext cx="8446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M.S. Dresselhaus, G. Dresselhaus, and A. Jorio.</a:t>
            </a:r>
          </a:p>
          <a:p>
            <a:r>
              <a:rPr lang="en-US" i="1"/>
              <a:t>Group Theory: Application to the Physics of Condensed Matter. </a:t>
            </a:r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18" y="3260614"/>
            <a:ext cx="4635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Symmetry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668" y="691447"/>
            <a:ext cx="4727221" cy="606777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Lattice point group:</a:t>
            </a:r>
          </a:p>
          <a:p>
            <a:pPr marL="457200" lvl="1" indent="0">
              <a:buNone/>
            </a:pPr>
            <a:r>
              <a:rPr lang="en-US" sz="2600" dirty="0" smtClean="0"/>
              <a:t>Symmetry operations that map lattice onto itself, leaving origin invariant (rotation, mirror, inversion, </a:t>
            </a:r>
            <a:r>
              <a:rPr lang="en-US" sz="2600" dirty="0" err="1" smtClean="0"/>
              <a:t>rotoinversion</a:t>
            </a:r>
            <a:r>
              <a:rPr lang="en-US" sz="2600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Crystal </a:t>
            </a:r>
            <a:r>
              <a:rPr lang="en-US" dirty="0"/>
              <a:t>factor group:</a:t>
            </a:r>
          </a:p>
          <a:p>
            <a:pPr marL="457200" lvl="1" indent="0">
              <a:buNone/>
            </a:pPr>
            <a:r>
              <a:rPr lang="en-US" sz="2600" dirty="0"/>
              <a:t>Symmetry operations that map lattice and identical basis </a:t>
            </a:r>
            <a:r>
              <a:rPr lang="en-US" sz="2600" dirty="0" smtClean="0"/>
              <a:t>sites onto themselves</a:t>
            </a:r>
            <a:r>
              <a:rPr lang="en-US" sz="2600" dirty="0"/>
              <a:t> </a:t>
            </a:r>
            <a:r>
              <a:rPr lang="en-US" sz="2600" dirty="0" smtClean="0"/>
              <a:t>(translations may result in screw axes or glide planes)</a:t>
            </a:r>
            <a:endParaRPr lang="en-US" sz="2600" dirty="0"/>
          </a:p>
          <a:p>
            <a:pPr marL="0" indent="0">
              <a:buNone/>
            </a:pPr>
            <a:r>
              <a:rPr lang="en-US" dirty="0"/>
              <a:t>Crystal point group:</a:t>
            </a:r>
          </a:p>
          <a:p>
            <a:pPr marL="457200" lvl="1" indent="0">
              <a:buNone/>
            </a:pPr>
            <a:r>
              <a:rPr lang="en-US" sz="2600" dirty="0"/>
              <a:t>Crystal </a:t>
            </a:r>
            <a:r>
              <a:rPr lang="en-US" sz="2600" dirty="0" smtClean="0"/>
              <a:t>factor </a:t>
            </a:r>
            <a:r>
              <a:rPr lang="en-US" sz="2600" dirty="0"/>
              <a:t>group operations, </a:t>
            </a:r>
            <a:r>
              <a:rPr lang="en-US" sz="2600" dirty="0" smtClean="0"/>
              <a:t>with translations removed</a:t>
            </a:r>
            <a:endParaRPr lang="en-US" sz="2600" dirty="0"/>
          </a:p>
        </p:txBody>
      </p:sp>
      <p:pic>
        <p:nvPicPr>
          <p:cNvPr id="6" name="Picture 5" descr="symCL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0"/>
          <a:stretch/>
        </p:blipFill>
        <p:spPr>
          <a:xfrm>
            <a:off x="5096934" y="1843789"/>
            <a:ext cx="3835399" cy="3619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3000" y="1575680"/>
            <a:ext cx="3979333" cy="4068764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24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33" name="Hexagon 32"/>
          <p:cNvSpPr/>
          <p:nvPr/>
        </p:nvSpPr>
        <p:spPr>
          <a:xfrm>
            <a:off x="5328820" y="3949341"/>
            <a:ext cx="3368978" cy="2904291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25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33" name="Hexagon 32"/>
          <p:cNvSpPr/>
          <p:nvPr/>
        </p:nvSpPr>
        <p:spPr>
          <a:xfrm>
            <a:off x="5328820" y="3949341"/>
            <a:ext cx="3368978" cy="2904291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018096" y="3744122"/>
            <a:ext cx="3510410" cy="3082964"/>
            <a:chOff x="0" y="2353183"/>
            <a:chExt cx="4787273" cy="4204349"/>
          </a:xfrm>
        </p:grpSpPr>
        <p:cxnSp>
          <p:nvCxnSpPr>
            <p:cNvPr id="38" name="Straight Connector 37"/>
            <p:cNvCxnSpPr>
              <a:stCxn id="62" idx="4"/>
              <a:endCxn id="62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2" idx="5"/>
              <a:endCxn id="62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62" idx="3"/>
              <a:endCxn id="62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62" name="Hexagon 61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Isosceles Triangle 65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4993" y="3728099"/>
            <a:ext cx="3510410" cy="3082964"/>
            <a:chOff x="0" y="2353183"/>
            <a:chExt cx="4787273" cy="4204349"/>
          </a:xfrm>
        </p:grpSpPr>
        <p:cxnSp>
          <p:nvCxnSpPr>
            <p:cNvPr id="69" name="Straight Connector 68"/>
            <p:cNvCxnSpPr>
              <a:stCxn id="92" idx="4"/>
              <a:endCxn id="92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92" idx="5"/>
              <a:endCxn id="92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92" idx="3"/>
              <a:endCxn id="92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92" name="Hexagon 91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Isosceles Triangle 92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Isosceles Triangle 93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Oval 72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2" name="Arc 1"/>
          <p:cNvSpPr/>
          <p:nvPr/>
        </p:nvSpPr>
        <p:spPr>
          <a:xfrm>
            <a:off x="4755747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/>
          <p:cNvSpPr/>
          <p:nvPr/>
        </p:nvSpPr>
        <p:spPr>
          <a:xfrm flipH="1">
            <a:off x="2260524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7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2015511" y="4537305"/>
            <a:ext cx="877824" cy="14699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Parallelogram 228"/>
          <p:cNvSpPr/>
          <p:nvPr/>
        </p:nvSpPr>
        <p:spPr>
          <a:xfrm>
            <a:off x="4644569" y="1484996"/>
            <a:ext cx="1242421" cy="712062"/>
          </a:xfrm>
          <a:prstGeom prst="parallelogram">
            <a:avLst>
              <a:gd name="adj" fmla="val 57745"/>
            </a:avLst>
          </a:prstGeom>
          <a:solidFill>
            <a:srgbClr val="D11200">
              <a:alpha val="2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/>
          <p:cNvSpPr/>
          <p:nvPr/>
        </p:nvSpPr>
        <p:spPr>
          <a:xfrm>
            <a:off x="5483944" y="4544772"/>
            <a:ext cx="2556515" cy="1465202"/>
          </a:xfrm>
          <a:prstGeom prst="parallelogram">
            <a:avLst>
              <a:gd name="adj" fmla="val 57745"/>
            </a:avLst>
          </a:prstGeom>
          <a:solidFill>
            <a:srgbClr val="D11200">
              <a:alpha val="2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5018096" y="3744122"/>
            <a:ext cx="3510410" cy="3082964"/>
            <a:chOff x="0" y="2353183"/>
            <a:chExt cx="4787273" cy="4204349"/>
          </a:xfrm>
        </p:grpSpPr>
        <p:cxnSp>
          <p:nvCxnSpPr>
            <p:cNvPr id="175" name="Straight Connector 174"/>
            <p:cNvCxnSpPr>
              <a:stCxn id="198" idx="4"/>
              <a:endCxn id="198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8" idx="5"/>
              <a:endCxn id="198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8" idx="3"/>
              <a:endCxn id="198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98" name="Hexagon 197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Isosceles Triangle 198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Isosceles Triangle 199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9" name="Oval 178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0" name="Oval 179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1" name="Oval 180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2" name="Oval 181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3" name="Oval 182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4" name="Oval 183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7" name="Oval 186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8" name="Oval 187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9" name="Oval 188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0" name="Oval 189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2" name="Oval 191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6" name="Oval 195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7" name="Oval 196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704993" y="3728099"/>
            <a:ext cx="3510410" cy="3082964"/>
            <a:chOff x="0" y="2353183"/>
            <a:chExt cx="4787273" cy="4204349"/>
          </a:xfrm>
        </p:grpSpPr>
        <p:cxnSp>
          <p:nvCxnSpPr>
            <p:cNvPr id="202" name="Straight Connector 201"/>
            <p:cNvCxnSpPr>
              <a:stCxn id="225" idx="4"/>
              <a:endCxn id="22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225" idx="5"/>
              <a:endCxn id="22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25" idx="3"/>
              <a:endCxn id="22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25" name="Hexagon 22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" name="Oval 205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7" name="Oval 206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8" name="Oval 207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9" name="Oval 208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0" name="Oval 209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1" name="Oval 210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2" name="Oval 211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3" name="Oval 212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4" name="Oval 213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5" name="Oval 214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6" name="Oval 215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7" name="Oval 216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8" name="Oval 217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9" name="Oval 218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0" name="Oval 219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1" name="Oval 220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2" name="Oval 22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3" name="Oval 22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4" name="Oval 22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26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2" name="Arc 1"/>
          <p:cNvSpPr/>
          <p:nvPr/>
        </p:nvSpPr>
        <p:spPr>
          <a:xfrm>
            <a:off x="4755747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/>
          <p:cNvSpPr/>
          <p:nvPr/>
        </p:nvSpPr>
        <p:spPr>
          <a:xfrm flipH="1">
            <a:off x="2260524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4635482" y="1464457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5511574" y="4544772"/>
            <a:ext cx="1710675" cy="1479313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34783" y="4530661"/>
            <a:ext cx="899396" cy="1479313"/>
          </a:xfrm>
          <a:custGeom>
            <a:avLst/>
            <a:gdLst>
              <a:gd name="connsiteX0" fmla="*/ 0 w 705555"/>
              <a:gd name="connsiteY0" fmla="*/ 0 h 973667"/>
              <a:gd name="connsiteX1" fmla="*/ 0 w 705555"/>
              <a:gd name="connsiteY1" fmla="*/ 973667 h 973667"/>
              <a:gd name="connsiteX2" fmla="*/ 705555 w 705555"/>
              <a:gd name="connsiteY2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555" h="973667">
                <a:moveTo>
                  <a:pt x="0" y="0"/>
                </a:moveTo>
                <a:lnTo>
                  <a:pt x="0" y="973667"/>
                </a:lnTo>
                <a:lnTo>
                  <a:pt x="705555" y="973667"/>
                </a:lnTo>
              </a:path>
            </a:pathLst>
          </a:custGeom>
          <a:ln w="50800">
            <a:solidFill>
              <a:srgbClr val="D112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0" y="3122158"/>
            <a:ext cx="2340794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Vol</a:t>
            </a:r>
            <a:r>
              <a:rPr lang="en-US" dirty="0" smtClean="0"/>
              <a:t> 2 </a:t>
            </a:r>
            <a:r>
              <a:rPr lang="en-US" dirty="0" err="1" smtClean="0"/>
              <a:t>Supercell</a:t>
            </a:r>
            <a:endParaRPr lang="en-US" dirty="0"/>
          </a:p>
        </p:txBody>
      </p:sp>
      <p:sp>
        <p:nvSpPr>
          <p:cNvPr id="103" name="Title 1"/>
          <p:cNvSpPr txBox="1">
            <a:spLocks/>
          </p:cNvSpPr>
          <p:nvPr/>
        </p:nvSpPr>
        <p:spPr>
          <a:xfrm>
            <a:off x="6893931" y="3179382"/>
            <a:ext cx="2340794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Vol</a:t>
            </a:r>
            <a:r>
              <a:rPr lang="en-US" dirty="0" smtClean="0"/>
              <a:t> 4 </a:t>
            </a:r>
            <a:r>
              <a:rPr lang="en-US" dirty="0" err="1" smtClean="0"/>
              <a:t>Supercell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6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2015511" y="4537305"/>
            <a:ext cx="877824" cy="14699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Parallelogram 120"/>
          <p:cNvSpPr/>
          <p:nvPr/>
        </p:nvSpPr>
        <p:spPr>
          <a:xfrm>
            <a:off x="4644569" y="1484996"/>
            <a:ext cx="1242421" cy="712062"/>
          </a:xfrm>
          <a:prstGeom prst="parallelogram">
            <a:avLst>
              <a:gd name="adj" fmla="val 57745"/>
            </a:avLst>
          </a:prstGeom>
          <a:solidFill>
            <a:srgbClr val="D11200">
              <a:alpha val="2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704993" y="3728099"/>
            <a:ext cx="3510410" cy="3082964"/>
            <a:chOff x="0" y="2353183"/>
            <a:chExt cx="4787273" cy="4204349"/>
          </a:xfrm>
        </p:grpSpPr>
        <p:cxnSp>
          <p:nvCxnSpPr>
            <p:cNvPr id="63" name="Straight Connector 62"/>
            <p:cNvCxnSpPr>
              <a:stCxn id="117" idx="4"/>
              <a:endCxn id="11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17" idx="5"/>
              <a:endCxn id="11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117" idx="3"/>
              <a:endCxn id="11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7" name="Hexagon 11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Isosceles Triangle 11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Isosceles Triangle 11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Oval 96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27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95" name="Arc 94"/>
          <p:cNvSpPr/>
          <p:nvPr/>
        </p:nvSpPr>
        <p:spPr>
          <a:xfrm flipH="1">
            <a:off x="2260524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4635482" y="1464457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34783" y="4530661"/>
            <a:ext cx="899396" cy="1479313"/>
          </a:xfrm>
          <a:custGeom>
            <a:avLst/>
            <a:gdLst>
              <a:gd name="connsiteX0" fmla="*/ 0 w 705555"/>
              <a:gd name="connsiteY0" fmla="*/ 0 h 973667"/>
              <a:gd name="connsiteX1" fmla="*/ 0 w 705555"/>
              <a:gd name="connsiteY1" fmla="*/ 973667 h 973667"/>
              <a:gd name="connsiteX2" fmla="*/ 705555 w 705555"/>
              <a:gd name="connsiteY2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555" h="973667">
                <a:moveTo>
                  <a:pt x="0" y="0"/>
                </a:moveTo>
                <a:lnTo>
                  <a:pt x="0" y="973667"/>
                </a:lnTo>
                <a:lnTo>
                  <a:pt x="705555" y="973667"/>
                </a:lnTo>
              </a:path>
            </a:pathLst>
          </a:custGeom>
          <a:ln w="50800">
            <a:solidFill>
              <a:srgbClr val="D112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1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2015511" y="4537305"/>
            <a:ext cx="877824" cy="14699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704993" y="3728099"/>
            <a:ext cx="3510410" cy="3082964"/>
            <a:chOff x="0" y="2353183"/>
            <a:chExt cx="4787273" cy="4204349"/>
          </a:xfrm>
        </p:grpSpPr>
        <p:cxnSp>
          <p:nvCxnSpPr>
            <p:cNvPr id="129" name="Straight Connector 128"/>
            <p:cNvCxnSpPr>
              <a:stCxn id="171" idx="4"/>
              <a:endCxn id="171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71" idx="5"/>
              <a:endCxn id="171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71" idx="3"/>
              <a:endCxn id="171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71" name="Hexagon 170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Isosceles Triangle 203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Isosceles Triangle 204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Oval 132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 rot="18000000">
            <a:off x="6356877" y="4561851"/>
            <a:ext cx="856610" cy="14699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/>
          <p:cNvSpPr/>
          <p:nvPr/>
        </p:nvSpPr>
        <p:spPr>
          <a:xfrm>
            <a:off x="4644569" y="1484996"/>
            <a:ext cx="1242421" cy="712062"/>
          </a:xfrm>
          <a:prstGeom prst="parallelogram">
            <a:avLst>
              <a:gd name="adj" fmla="val 57745"/>
            </a:avLst>
          </a:prstGeom>
          <a:solidFill>
            <a:srgbClr val="D11200">
              <a:alpha val="2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28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2" name="Arc 1"/>
          <p:cNvSpPr/>
          <p:nvPr/>
        </p:nvSpPr>
        <p:spPr>
          <a:xfrm rot="19563625">
            <a:off x="3453051" y="4609458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/>
          <p:cNvSpPr/>
          <p:nvPr/>
        </p:nvSpPr>
        <p:spPr>
          <a:xfrm flipH="1">
            <a:off x="2260524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4635482" y="1464457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34783" y="4530661"/>
            <a:ext cx="899396" cy="1479313"/>
          </a:xfrm>
          <a:custGeom>
            <a:avLst/>
            <a:gdLst>
              <a:gd name="connsiteX0" fmla="*/ 0 w 705555"/>
              <a:gd name="connsiteY0" fmla="*/ 0 h 973667"/>
              <a:gd name="connsiteX1" fmla="*/ 0 w 705555"/>
              <a:gd name="connsiteY1" fmla="*/ 973667 h 973667"/>
              <a:gd name="connsiteX2" fmla="*/ 705555 w 705555"/>
              <a:gd name="connsiteY2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555" h="973667">
                <a:moveTo>
                  <a:pt x="0" y="0"/>
                </a:moveTo>
                <a:lnTo>
                  <a:pt x="0" y="973667"/>
                </a:lnTo>
                <a:lnTo>
                  <a:pt x="705555" y="973667"/>
                </a:lnTo>
              </a:path>
            </a:pathLst>
          </a:custGeom>
          <a:ln w="50800">
            <a:solidFill>
              <a:srgbClr val="D112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itle 1"/>
          <p:cNvSpPr txBox="1">
            <a:spLocks/>
          </p:cNvSpPr>
          <p:nvPr/>
        </p:nvSpPr>
        <p:spPr>
          <a:xfrm>
            <a:off x="3840515" y="4007750"/>
            <a:ext cx="1722693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60°</a:t>
            </a:r>
            <a:endParaRPr lang="en-US" dirty="0"/>
          </a:p>
        </p:txBody>
      </p:sp>
      <p:sp>
        <p:nvSpPr>
          <p:cNvPr id="202" name="Arc 201"/>
          <p:cNvSpPr/>
          <p:nvPr/>
        </p:nvSpPr>
        <p:spPr>
          <a:xfrm>
            <a:off x="4755747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6893931" y="3179382"/>
            <a:ext cx="210895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Equivalent!!</a:t>
            </a:r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 rot="18000000">
            <a:off x="5025655" y="3763103"/>
            <a:ext cx="3510410" cy="3082964"/>
            <a:chOff x="0" y="2353183"/>
            <a:chExt cx="4787273" cy="4204349"/>
          </a:xfrm>
        </p:grpSpPr>
        <p:cxnSp>
          <p:nvCxnSpPr>
            <p:cNvPr id="207" name="Straight Connector 206"/>
            <p:cNvCxnSpPr>
              <a:stCxn id="230" idx="4"/>
              <a:endCxn id="230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30" idx="5"/>
              <a:endCxn id="230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3"/>
              <a:endCxn id="230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" name="Group 209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30" name="Hexagon 229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1" name="Oval 210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2" name="Oval 211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3" name="Oval 212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4" name="Oval 213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5" name="Oval 214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6" name="Oval 215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7" name="Oval 216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8" name="Oval 217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9" name="Oval 218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0" name="Oval 219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1" name="Oval 220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2" name="Oval 221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3" name="Oval 222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4" name="Oval 223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5" name="Oval 224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6" name="Oval 225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7" name="Oval 226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9" name="Oval 228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174" name="Freeform 173"/>
          <p:cNvSpPr/>
          <p:nvPr/>
        </p:nvSpPr>
        <p:spPr>
          <a:xfrm rot="18000000">
            <a:off x="6337635" y="4538397"/>
            <a:ext cx="899396" cy="1479313"/>
          </a:xfrm>
          <a:custGeom>
            <a:avLst/>
            <a:gdLst>
              <a:gd name="connsiteX0" fmla="*/ 0 w 705555"/>
              <a:gd name="connsiteY0" fmla="*/ 0 h 973667"/>
              <a:gd name="connsiteX1" fmla="*/ 0 w 705555"/>
              <a:gd name="connsiteY1" fmla="*/ 973667 h 973667"/>
              <a:gd name="connsiteX2" fmla="*/ 705555 w 705555"/>
              <a:gd name="connsiteY2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555" h="973667">
                <a:moveTo>
                  <a:pt x="0" y="0"/>
                </a:moveTo>
                <a:lnTo>
                  <a:pt x="0" y="973667"/>
                </a:lnTo>
                <a:lnTo>
                  <a:pt x="705555" y="973667"/>
                </a:lnTo>
              </a:path>
            </a:pathLst>
          </a:custGeom>
          <a:ln w="50800">
            <a:solidFill>
              <a:srgbClr val="D112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1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104118" y="5011194"/>
            <a:ext cx="892258" cy="9161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8900000">
            <a:off x="3175913" y="4365434"/>
            <a:ext cx="1305337" cy="1305337"/>
          </a:xfrm>
          <a:prstGeom prst="rect">
            <a:avLst/>
          </a:prstGeom>
          <a:solidFill>
            <a:srgbClr val="D112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4117" y="2262885"/>
            <a:ext cx="892258" cy="1832205"/>
          </a:xfrm>
          <a:prstGeom prst="rect">
            <a:avLst/>
          </a:prstGeom>
          <a:solidFill>
            <a:srgbClr val="0080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080204" y="2288476"/>
            <a:ext cx="34889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 lattice using column vector matrices: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: primitive </a:t>
            </a:r>
            <a:r>
              <a:rPr lang="en-US" sz="2400" dirty="0"/>
              <a:t>lattice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S: </a:t>
            </a:r>
            <a:r>
              <a:rPr lang="en-US" sz="2400" dirty="0" err="1"/>
              <a:t>supercell</a:t>
            </a:r>
            <a:r>
              <a:rPr lang="en-US" sz="2400" dirty="0"/>
              <a:t> lattice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T: integer </a:t>
            </a:r>
            <a:r>
              <a:rPr lang="en-US" sz="2400" dirty="0" err="1"/>
              <a:t>supercell</a:t>
            </a:r>
            <a:r>
              <a:rPr lang="en-US" sz="2400" dirty="0"/>
              <a:t> transformation matrix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Supercell Enumeration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80273" y="2262885"/>
            <a:ext cx="3664412" cy="3664413"/>
            <a:chOff x="1080273" y="2262885"/>
            <a:chExt cx="3664412" cy="3664413"/>
          </a:xfrm>
        </p:grpSpPr>
        <p:grpSp>
          <p:nvGrpSpPr>
            <p:cNvPr id="11" name="Group 10"/>
            <p:cNvGrpSpPr/>
            <p:nvPr/>
          </p:nvGrpSpPr>
          <p:grpSpPr>
            <a:xfrm>
              <a:off x="1080273" y="2262885"/>
              <a:ext cx="3664412" cy="3664412"/>
              <a:chOff x="1080273" y="2262885"/>
              <a:chExt cx="3664412" cy="3664412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6200000">
              <a:off x="1080273" y="2262886"/>
              <a:ext cx="3664412" cy="3664412"/>
              <a:chOff x="1080273" y="2262885"/>
              <a:chExt cx="3664412" cy="3664412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Straight Connector 19"/>
          <p:cNvCxnSpPr/>
          <p:nvPr/>
        </p:nvCxnSpPr>
        <p:spPr>
          <a:xfrm>
            <a:off x="1080273" y="5011194"/>
            <a:ext cx="0" cy="916102"/>
          </a:xfrm>
          <a:prstGeom prst="line">
            <a:avLst/>
          </a:prstGeom>
          <a:ln w="76200" cmpd="sng">
            <a:solidFill>
              <a:srgbClr val="0000FF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 flipV="1">
            <a:off x="1538325" y="5469245"/>
            <a:ext cx="0" cy="916102"/>
          </a:xfrm>
          <a:prstGeom prst="line">
            <a:avLst/>
          </a:prstGeom>
          <a:ln w="76200" cmpd="sng">
            <a:solidFill>
              <a:srgbClr val="0000FF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90006" y="2262885"/>
            <a:ext cx="0" cy="1860428"/>
          </a:xfrm>
          <a:prstGeom prst="line">
            <a:avLst/>
          </a:prstGeom>
          <a:ln w="76200" cmpd="sng">
            <a:solidFill>
              <a:srgbClr val="008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76200" cmpd="sng">
            <a:solidFill>
              <a:srgbClr val="008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926590" y="5011194"/>
            <a:ext cx="904332" cy="91610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05078" y="4007494"/>
            <a:ext cx="43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</a:t>
            </a:r>
            <a:r>
              <a:rPr lang="en-US" sz="2400" baseline="-2500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0198" y="3457340"/>
            <a:ext cx="43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</a:t>
            </a:r>
            <a:r>
              <a:rPr lang="en-US" sz="2400" baseline="-25000"/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90480" y="5941115"/>
            <a:ext cx="447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43780" y="5465631"/>
            <a:ext cx="447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4163231" y="5465631"/>
            <a:ext cx="43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1931" y="5409021"/>
            <a:ext cx="43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2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816811" y="5025013"/>
            <a:ext cx="904332" cy="91610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32050" y="990062"/>
            <a:ext cx="1070414" cy="1013716"/>
          </a:xfrm>
          <a:prstGeom prst="rect">
            <a:avLst/>
          </a:prstGeom>
          <a:solidFill>
            <a:srgbClr val="0080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6044" y="1017390"/>
            <a:ext cx="1002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aseline="-25000" dirty="0">
                <a:solidFill>
                  <a:srgbClr val="000000"/>
                </a:solidFill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=P</a:t>
            </a:r>
            <a:r>
              <a:rPr lang="en-US" sz="2400" baseline="-25000" dirty="0">
                <a:solidFill>
                  <a:srgbClr val="000000"/>
                </a:solidFill>
              </a:rPr>
              <a:t>1</a:t>
            </a:r>
            <a:br>
              <a:rPr lang="en-US" sz="2400" baseline="-250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r>
              <a:rPr lang="en-US" sz="2400" dirty="0">
                <a:solidFill>
                  <a:srgbClr val="000000"/>
                </a:solidFill>
              </a:rPr>
              <a:t>=</a:t>
            </a:r>
            <a:r>
              <a:rPr lang="en-US" sz="2400" dirty="0" smtClean="0">
                <a:solidFill>
                  <a:srgbClr val="000000"/>
                </a:solidFill>
              </a:rPr>
              <a:t>2P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77827" y="5451520"/>
            <a:ext cx="1567284" cy="10137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04154" y="5492959"/>
            <a:ext cx="1356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aseline="-25000" dirty="0">
                <a:solidFill>
                  <a:srgbClr val="000000"/>
                </a:solidFill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=</a:t>
            </a:r>
            <a:r>
              <a:rPr lang="en-US" sz="2400" dirty="0" smtClean="0">
                <a:solidFill>
                  <a:srgbClr val="000000"/>
                </a:solidFill>
              </a:rPr>
              <a:t>P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+</a:t>
            </a:r>
            <a:r>
              <a:rPr lang="en-US" sz="2400" dirty="0">
                <a:solidFill>
                  <a:srgbClr val="000000"/>
                </a:solidFill>
              </a:rPr>
              <a:t>P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br>
              <a:rPr lang="en-US" sz="2400" baseline="-250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=-P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+P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321508"/>
              </p:ext>
            </p:extLst>
          </p:nvPr>
        </p:nvGraphicFramePr>
        <p:xfrm>
          <a:off x="5677607" y="3134784"/>
          <a:ext cx="1961931" cy="689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17" name="Equation" r:id="rId4" imgW="469900" imgH="165100" progId="Equation.3">
                  <p:embed/>
                </p:oleObj>
              </mc:Choice>
              <mc:Fallback>
                <p:oleObj name="Equation" r:id="rId4" imgW="469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7607" y="3134784"/>
                        <a:ext cx="1961931" cy="689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784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3"/>
          <p:cNvSpPr>
            <a:spLocks noChangeArrowheads="1"/>
          </p:cNvSpPr>
          <p:nvPr/>
        </p:nvSpPr>
        <p:spPr bwMode="auto">
          <a:xfrm>
            <a:off x="5410200" y="5562600"/>
            <a:ext cx="3352800" cy="1066800"/>
          </a:xfrm>
          <a:prstGeom prst="rect">
            <a:avLst/>
          </a:prstGeom>
          <a:solidFill>
            <a:srgbClr val="6D2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800" b="1">
                <a:solidFill>
                  <a:srgbClr val="FFFF00"/>
                </a:solidFill>
                <a:latin typeface="Calibri"/>
              </a:rPr>
              <a:t>Phenomenological </a:t>
            </a:r>
          </a:p>
          <a:p>
            <a:pPr algn="ctr"/>
            <a:r>
              <a:rPr lang="en-US" sz="2800" b="1">
                <a:solidFill>
                  <a:srgbClr val="FFFF00"/>
                </a:solidFill>
                <a:latin typeface="Calibri"/>
              </a:rPr>
              <a:t>descriptions</a:t>
            </a:r>
          </a:p>
        </p:txBody>
      </p:sp>
      <p:sp>
        <p:nvSpPr>
          <p:cNvPr id="36866" name="TextBox 3"/>
          <p:cNvSpPr txBox="1">
            <a:spLocks noChangeArrowheads="1"/>
          </p:cNvSpPr>
          <p:nvPr/>
        </p:nvSpPr>
        <p:spPr bwMode="auto">
          <a:xfrm>
            <a:off x="152400" y="914400"/>
            <a:ext cx="3429000" cy="523875"/>
          </a:xfrm>
          <a:prstGeom prst="rect">
            <a:avLst/>
          </a:prstGeom>
          <a:solidFill>
            <a:srgbClr val="005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2800" b="1">
                <a:solidFill>
                  <a:srgbClr val="FFFF00"/>
                </a:solidFill>
              </a:rPr>
              <a:t>Electronic structure</a:t>
            </a:r>
          </a:p>
        </p:txBody>
      </p:sp>
      <p:cxnSp>
        <p:nvCxnSpPr>
          <p:cNvPr id="36867" name="Straight Arrow Connector 39"/>
          <p:cNvCxnSpPr>
            <a:cxnSpLocks noChangeShapeType="1"/>
          </p:cNvCxnSpPr>
          <p:nvPr/>
        </p:nvCxnSpPr>
        <p:spPr bwMode="auto">
          <a:xfrm rot="16200000" flipH="1">
            <a:off x="2133600" y="2286000"/>
            <a:ext cx="3962400" cy="2438400"/>
          </a:xfrm>
          <a:prstGeom prst="straightConnector1">
            <a:avLst/>
          </a:prstGeom>
          <a:noFill/>
          <a:ln w="76200">
            <a:solidFill>
              <a:srgbClr val="6F23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868" name="Picture 1029" descr="sla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2057400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 descr="hops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8600"/>
            <a:ext cx="20828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8" descr="diff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3048000"/>
            <a:ext cx="2925762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Figure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92650"/>
            <a:ext cx="2643188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Text Box 20"/>
          <p:cNvSpPr txBox="1">
            <a:spLocks noChangeArrowheads="1"/>
          </p:cNvSpPr>
          <p:nvPr/>
        </p:nvSpPr>
        <p:spPr bwMode="auto">
          <a:xfrm>
            <a:off x="2286000" y="2209800"/>
            <a:ext cx="3394075" cy="523875"/>
          </a:xfrm>
          <a:prstGeom prst="rect">
            <a:avLst/>
          </a:prstGeom>
          <a:solidFill>
            <a:srgbClr val="000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ko-KR" sz="2800" b="1">
                <a:solidFill>
                  <a:srgbClr val="FFFD0F"/>
                </a:solidFill>
                <a:ea typeface="굴림" charset="0"/>
                <a:cs typeface="굴림" charset="0"/>
              </a:rPr>
              <a:t>Statistical Mechanics</a:t>
            </a:r>
            <a:endParaRPr lang="en-US" altLang="ko-KR" sz="3200" b="1">
              <a:solidFill>
                <a:srgbClr val="FFFD0F"/>
              </a:solidFill>
              <a:ea typeface="굴림" charset="0"/>
              <a:cs typeface="굴림" charset="0"/>
            </a:endParaRPr>
          </a:p>
        </p:txBody>
      </p:sp>
      <p:sp>
        <p:nvSpPr>
          <p:cNvPr id="36873" name="Rectangle 13"/>
          <p:cNvSpPr>
            <a:spLocks noChangeArrowheads="1"/>
          </p:cNvSpPr>
          <p:nvPr/>
        </p:nvSpPr>
        <p:spPr bwMode="auto">
          <a:xfrm>
            <a:off x="2895600" y="3114675"/>
            <a:ext cx="2590800" cy="457200"/>
          </a:xfrm>
          <a:prstGeom prst="rect">
            <a:avLst/>
          </a:prstGeom>
          <a:solidFill>
            <a:srgbClr val="409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6F230C"/>
                </a:solidFill>
                <a:latin typeface="Calibri"/>
              </a:rPr>
              <a:t>Thermodynamics</a:t>
            </a:r>
          </a:p>
        </p:txBody>
      </p:sp>
      <p:sp>
        <p:nvSpPr>
          <p:cNvPr id="36874" name="Rectangle 13"/>
          <p:cNvSpPr>
            <a:spLocks noChangeArrowheads="1"/>
          </p:cNvSpPr>
          <p:nvPr/>
        </p:nvSpPr>
        <p:spPr bwMode="auto">
          <a:xfrm>
            <a:off x="3505200" y="3800475"/>
            <a:ext cx="1524000" cy="457200"/>
          </a:xfrm>
          <a:prstGeom prst="rect">
            <a:avLst/>
          </a:prstGeom>
          <a:solidFill>
            <a:srgbClr val="409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6F230C"/>
                </a:solidFill>
                <a:latin typeface="Calibri"/>
              </a:rPr>
              <a:t>Kinetics</a:t>
            </a:r>
          </a:p>
        </p:txBody>
      </p:sp>
      <p:sp>
        <p:nvSpPr>
          <p:cNvPr id="36875" name="Rectangle 13"/>
          <p:cNvSpPr>
            <a:spLocks noChangeArrowheads="1"/>
          </p:cNvSpPr>
          <p:nvPr/>
        </p:nvSpPr>
        <p:spPr bwMode="auto">
          <a:xfrm>
            <a:off x="4038600" y="4486275"/>
            <a:ext cx="2590800" cy="457200"/>
          </a:xfrm>
          <a:prstGeom prst="rect">
            <a:avLst/>
          </a:prstGeom>
          <a:solidFill>
            <a:srgbClr val="409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6F230C"/>
                </a:solidFill>
                <a:latin typeface="Calibri"/>
              </a:rPr>
              <a:t>Solid Mechanics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5274" y="1152435"/>
            <a:ext cx="2598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Linking atomistic descriptions to phenomenological models of materials</a:t>
            </a:r>
          </a:p>
        </p:txBody>
      </p:sp>
    </p:spTree>
    <p:extLst>
      <p:ext uri="{BB962C8B-B14F-4D97-AF65-F5344CB8AC3E}">
        <p14:creationId xmlns:p14="http://schemas.microsoft.com/office/powerpoint/2010/main" val="39603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/>
        </p:nvSpPr>
        <p:spPr>
          <a:xfrm>
            <a:off x="2912479" y="2262885"/>
            <a:ext cx="1832206" cy="1832205"/>
          </a:xfrm>
          <a:prstGeom prst="parallelogram">
            <a:avLst>
              <a:gd name="adj" fmla="val 48875"/>
            </a:avLst>
          </a:prstGeom>
          <a:solidFill>
            <a:srgbClr val="FA64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04117" y="2262885"/>
            <a:ext cx="892258" cy="1832205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Supercell Enumeration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80273" y="2262885"/>
            <a:ext cx="3664412" cy="3664413"/>
            <a:chOff x="1080273" y="2262885"/>
            <a:chExt cx="3664412" cy="3664413"/>
          </a:xfrm>
        </p:grpSpPr>
        <p:grpSp>
          <p:nvGrpSpPr>
            <p:cNvPr id="11" name="Group 10"/>
            <p:cNvGrpSpPr/>
            <p:nvPr/>
          </p:nvGrpSpPr>
          <p:grpSpPr>
            <a:xfrm>
              <a:off x="1080273" y="2262885"/>
              <a:ext cx="3664412" cy="3664412"/>
              <a:chOff x="1080273" y="2262885"/>
              <a:chExt cx="3664412" cy="3664412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6200000">
              <a:off x="1080273" y="2262886"/>
              <a:ext cx="3664412" cy="3664412"/>
              <a:chOff x="1080273" y="2262885"/>
              <a:chExt cx="3664412" cy="3664412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" name="Straight Connector 24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>
            <a:off x="3370530" y="3637040"/>
            <a:ext cx="0" cy="916102"/>
          </a:xfrm>
          <a:prstGeom prst="line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912479" y="2262885"/>
            <a:ext cx="916103" cy="1857796"/>
          </a:xfrm>
          <a:prstGeom prst="line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080204" y="2288476"/>
            <a:ext cx="3488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Equivalent supercells:</a:t>
            </a:r>
          </a:p>
          <a:p>
            <a:endParaRPr lang="en-US" sz="2400"/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Linear combination of supercell lattice vectors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869" y="2797989"/>
            <a:ext cx="16637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726" y="3649814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03441" y="3633425"/>
            <a:ext cx="39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S'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912479" y="3178988"/>
            <a:ext cx="1832206" cy="916102"/>
          </a:xfrm>
          <a:prstGeom prst="rect">
            <a:avLst/>
          </a:prstGeom>
          <a:solidFill>
            <a:srgbClr val="FF66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Supercell Enumeration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80273" y="2262885"/>
            <a:ext cx="3664412" cy="3664413"/>
            <a:chOff x="1080273" y="2262885"/>
            <a:chExt cx="3664412" cy="3664413"/>
          </a:xfrm>
        </p:grpSpPr>
        <p:grpSp>
          <p:nvGrpSpPr>
            <p:cNvPr id="11" name="Group 10"/>
            <p:cNvGrpSpPr/>
            <p:nvPr/>
          </p:nvGrpSpPr>
          <p:grpSpPr>
            <a:xfrm>
              <a:off x="1080273" y="2262885"/>
              <a:ext cx="3664412" cy="3664412"/>
              <a:chOff x="1080273" y="2262885"/>
              <a:chExt cx="3664412" cy="3664412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6200000">
              <a:off x="1080273" y="2262886"/>
              <a:ext cx="3664412" cy="3664412"/>
              <a:chOff x="1080273" y="2262885"/>
              <a:chExt cx="3664412" cy="3664412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5080204" y="2288476"/>
            <a:ext cx="348899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Equivalent supercells:</a:t>
            </a:r>
          </a:p>
          <a:p>
            <a:endParaRPr lang="en-US" sz="2400"/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Linear combination of symmetrically equivalent supercell lattice vectors 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For a crystal, allowed symmetry operations depends on crystal basis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726" y="3649814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03441" y="3633425"/>
            <a:ext cx="39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S'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46" y="2807840"/>
            <a:ext cx="2616200" cy="4953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104117" y="2262885"/>
            <a:ext cx="892258" cy="1832205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912479" y="4095091"/>
            <a:ext cx="1832206" cy="16388"/>
          </a:xfrm>
          <a:prstGeom prst="line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912479" y="3178988"/>
            <a:ext cx="16388" cy="916104"/>
          </a:xfrm>
          <a:prstGeom prst="line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6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Supercell</a:t>
            </a:r>
            <a:r>
              <a:rPr lang="en-US" dirty="0"/>
              <a:t>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2219" y="1600200"/>
            <a:ext cx="8686801" cy="51590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If unit cell lattice, </a:t>
            </a:r>
            <a:r>
              <a:rPr lang="en-US" sz="2600" i="1" dirty="0" smtClean="0">
                <a:latin typeface="Times"/>
                <a:cs typeface="Times"/>
              </a:rPr>
              <a:t>P</a:t>
            </a:r>
            <a:r>
              <a:rPr lang="en-US" sz="2600" dirty="0" smtClean="0"/>
              <a:t>, </a:t>
            </a:r>
            <a:r>
              <a:rPr lang="en-US" sz="2600" dirty="0"/>
              <a:t>is represented as column vector matrix, then </a:t>
            </a:r>
            <a:r>
              <a:rPr lang="en-US" sz="2600" dirty="0" err="1"/>
              <a:t>supercell</a:t>
            </a:r>
            <a:r>
              <a:rPr lang="en-US" sz="2600" dirty="0"/>
              <a:t> lattices, S, are: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i="1" dirty="0" smtClean="0">
                <a:latin typeface="Times"/>
                <a:cs typeface="Times"/>
              </a:rPr>
              <a:t>T</a:t>
            </a:r>
            <a:r>
              <a:rPr lang="en-US" sz="2600" dirty="0" smtClean="0"/>
              <a:t> </a:t>
            </a:r>
            <a:r>
              <a:rPr lang="en-US" sz="2600" dirty="0"/>
              <a:t>is an integer </a:t>
            </a:r>
            <a:r>
              <a:rPr lang="en-US" sz="2600" dirty="0" err="1"/>
              <a:t>supercell</a:t>
            </a:r>
            <a:r>
              <a:rPr lang="en-US" sz="2600" dirty="0"/>
              <a:t> transformation matrix, and </a:t>
            </a:r>
            <a:r>
              <a:rPr lang="en-US" sz="2600" i="1" dirty="0" smtClean="0">
                <a:latin typeface="Times"/>
                <a:cs typeface="Times"/>
              </a:rPr>
              <a:t>S</a:t>
            </a:r>
            <a:r>
              <a:rPr lang="en-US" sz="2600" dirty="0" smtClean="0"/>
              <a:t> has integer volume </a:t>
            </a:r>
            <a:r>
              <a:rPr lang="en-US" sz="2600" dirty="0" err="1">
                <a:latin typeface="Times"/>
                <a:cs typeface="Times"/>
              </a:rPr>
              <a:t>det</a:t>
            </a:r>
            <a:r>
              <a:rPr lang="en-US" sz="2600" dirty="0">
                <a:latin typeface="Times"/>
                <a:cs typeface="Times"/>
              </a:rPr>
              <a:t>(</a:t>
            </a:r>
            <a:r>
              <a:rPr lang="en-US" sz="2600" i="1" dirty="0">
                <a:latin typeface="Times"/>
                <a:cs typeface="Times"/>
              </a:rPr>
              <a:t>T</a:t>
            </a:r>
            <a:r>
              <a:rPr lang="en-US" sz="2600" dirty="0">
                <a:latin typeface="Times"/>
                <a:cs typeface="Times"/>
              </a:rPr>
              <a:t>)</a:t>
            </a:r>
            <a:r>
              <a:rPr lang="en-US" sz="2600" dirty="0"/>
              <a:t>, relative to the </a:t>
            </a:r>
            <a:r>
              <a:rPr lang="en-US" sz="2600" dirty="0" smtClean="0"/>
              <a:t>primitive </a:t>
            </a:r>
            <a:r>
              <a:rPr lang="en-US" sz="2600" dirty="0"/>
              <a:t>cell. </a:t>
            </a:r>
          </a:p>
          <a:p>
            <a:pPr marL="0" indent="0">
              <a:buNone/>
            </a:pPr>
            <a:r>
              <a:rPr lang="en-US" sz="2600" dirty="0" err="1"/>
              <a:t>Supercells</a:t>
            </a:r>
            <a:r>
              <a:rPr lang="en-US" sz="2600" dirty="0"/>
              <a:t> are equivalent if for some </a:t>
            </a:r>
            <a:r>
              <a:rPr lang="en-US" sz="2600" i="1" dirty="0">
                <a:latin typeface="Times"/>
                <a:cs typeface="Times"/>
              </a:rPr>
              <a:t>T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600" dirty="0"/>
              <a:t>At a given volume </a:t>
            </a:r>
            <a:r>
              <a:rPr lang="en-US" sz="2600" dirty="0" smtClean="0"/>
              <a:t>(</a:t>
            </a:r>
            <a:r>
              <a:rPr lang="en-US" sz="2600" dirty="0" err="1">
                <a:latin typeface="Times"/>
                <a:cs typeface="Times"/>
              </a:rPr>
              <a:t>det</a:t>
            </a:r>
            <a:r>
              <a:rPr lang="en-US" sz="2600" dirty="0">
                <a:latin typeface="Times"/>
                <a:cs typeface="Times"/>
              </a:rPr>
              <a:t>(</a:t>
            </a:r>
            <a:r>
              <a:rPr lang="en-US" sz="2600" i="1" dirty="0">
                <a:latin typeface="Times"/>
                <a:cs typeface="Times"/>
              </a:rPr>
              <a:t>T</a:t>
            </a:r>
            <a:r>
              <a:rPr lang="en-US" sz="2600" dirty="0">
                <a:latin typeface="Times"/>
                <a:cs typeface="Times"/>
              </a:rPr>
              <a:t>)</a:t>
            </a:r>
            <a:r>
              <a:rPr lang="en-US" sz="2600" dirty="0" smtClean="0"/>
              <a:t>)</a:t>
            </a:r>
            <a:r>
              <a:rPr lang="en-US" sz="2600" dirty="0"/>
              <a:t>, loop over possible </a:t>
            </a:r>
            <a:r>
              <a:rPr lang="en-US" sz="2600" i="1" dirty="0">
                <a:latin typeface="Times"/>
                <a:cs typeface="Times"/>
              </a:rPr>
              <a:t>T</a:t>
            </a:r>
            <a:r>
              <a:rPr lang="en-US" sz="2600" dirty="0" smtClean="0"/>
              <a:t> </a:t>
            </a:r>
            <a:r>
              <a:rPr lang="en-US" sz="2600" dirty="0"/>
              <a:t>matrices and use crystal point group operations to check if we've found a new symmetrically </a:t>
            </a:r>
            <a:r>
              <a:rPr lang="en-US" sz="2600" dirty="0" smtClean="0"/>
              <a:t>distinct </a:t>
            </a:r>
            <a:r>
              <a:rPr lang="en-US" sz="2600" dirty="0" err="1"/>
              <a:t>supercell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10" y="4306191"/>
            <a:ext cx="2616200" cy="49530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370075"/>
              </p:ext>
            </p:extLst>
          </p:nvPr>
        </p:nvGraphicFramePr>
        <p:xfrm>
          <a:off x="3153734" y="2486470"/>
          <a:ext cx="1476240" cy="518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6" name="Equation" r:id="rId4" imgW="469900" imgH="165100" progId="Equation.3">
                  <p:embed/>
                </p:oleObj>
              </mc:Choice>
              <mc:Fallback>
                <p:oleObj name="Equation" r:id="rId4" imgW="469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3734" y="2486470"/>
                        <a:ext cx="1476240" cy="518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45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98" t="630" b="3036"/>
          <a:stretch/>
        </p:blipFill>
        <p:spPr>
          <a:xfrm>
            <a:off x="3245556" y="846667"/>
            <a:ext cx="4938888" cy="593825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Supercell enumeration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5269" y="2995557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SCEL4_1_4_1_0_0_0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63894" y="3457222"/>
            <a:ext cx="0" cy="66322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57669" y="4036959"/>
            <a:ext cx="1152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Volume</a:t>
            </a:r>
            <a:endParaRPr lang="en-US" sz="24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7633019" y="2694125"/>
            <a:ext cx="197554" cy="1723749"/>
          </a:xfrm>
          <a:prstGeom prst="leftBracket">
            <a:avLst/>
          </a:prstGeom>
          <a:ln w="38100" cmpd="sng">
            <a:solidFill>
              <a:srgbClr val="D11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16824" y="3753556"/>
            <a:ext cx="0" cy="828549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56601" y="4498620"/>
            <a:ext cx="1931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Shape Factors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780" y="1707444"/>
            <a:ext cx="2629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Max an min </a:t>
            </a:r>
            <a:r>
              <a:rPr lang="en-US" sz="2000" dirty="0" err="1" smtClean="0"/>
              <a:t>supercell</a:t>
            </a:r>
            <a:r>
              <a:rPr lang="en-US" sz="2000" dirty="0" smtClean="0"/>
              <a:t> volume can be specified for enumeration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25779" y="4118506"/>
            <a:ext cx="27234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Supercell</a:t>
            </a:r>
            <a:r>
              <a:rPr lang="en-US" sz="2000" dirty="0" smtClean="0"/>
              <a:t> enumeration can be restricted to 1D and 2D. See </a:t>
            </a:r>
            <a:br>
              <a:rPr lang="en-US" sz="2000" dirty="0" smtClean="0"/>
            </a:br>
            <a:r>
              <a:rPr lang="en-US" sz="2000" dirty="0" err="1" smtClean="0">
                <a:latin typeface="Courier"/>
                <a:cs typeface="Courier"/>
              </a:rPr>
              <a:t>casm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enum</a:t>
            </a:r>
            <a:r>
              <a:rPr lang="en-US" sz="2000" dirty="0" smtClean="0">
                <a:latin typeface="Courier"/>
                <a:cs typeface="Courier"/>
              </a:rPr>
              <a:t> --help</a:t>
            </a:r>
          </a:p>
          <a:p>
            <a:r>
              <a:rPr lang="en-US" sz="2000" dirty="0" smtClean="0"/>
              <a:t>for details.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4341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H="1">
            <a:off x="1104117" y="3199995"/>
            <a:ext cx="892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H="1">
            <a:off x="2938849" y="5051342"/>
            <a:ext cx="1820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 flipH="1">
            <a:off x="2945269" y="5043153"/>
            <a:ext cx="1820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080273" y="5011194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>
            <a:off x="1538325" y="5469245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17391" y="5011196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>
            <a:off x="1559340" y="4554077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6376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562168" y="1830425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12479" y="5011194"/>
            <a:ext cx="904332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40353" y="4120681"/>
            <a:ext cx="904332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>
            <a:off x="3822696" y="5030898"/>
            <a:ext cx="904332" cy="916102"/>
          </a:xfrm>
          <a:prstGeom prst="line">
            <a:avLst/>
          </a:prstGeom>
          <a:ln w="571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2930136" y="4126566"/>
            <a:ext cx="904332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03975" y="2299262"/>
            <a:ext cx="48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A: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03975" y="2858089"/>
            <a:ext cx="47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B: </a:t>
            </a:r>
          </a:p>
        </p:txBody>
      </p:sp>
      <p:sp>
        <p:nvSpPr>
          <p:cNvPr id="38" name="Oval 37"/>
          <p:cNvSpPr/>
          <p:nvPr/>
        </p:nvSpPr>
        <p:spPr>
          <a:xfrm>
            <a:off x="3636279" y="2430656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636279" y="2945686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22803" y="5689372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19975" y="3869980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22803" y="301868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664693" y="5727452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650877" y="4876439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080204" y="2288476"/>
            <a:ext cx="3488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Equivalent configurations:</a:t>
            </a:r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Supercells of the volume 1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29432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H="1">
            <a:off x="1104117" y="3199995"/>
            <a:ext cx="892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6376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562168" y="1830425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919975" y="3869980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080204" y="2288476"/>
            <a:ext cx="3488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Equivalent configurations: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Translation maps one configuration onto the other</a:t>
            </a:r>
          </a:p>
        </p:txBody>
      </p:sp>
      <p:sp>
        <p:nvSpPr>
          <p:cNvPr id="31" name="Oval 30"/>
          <p:cNvSpPr/>
          <p:nvPr/>
        </p:nvSpPr>
        <p:spPr>
          <a:xfrm>
            <a:off x="922803" y="301868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1127961" y="5498486"/>
            <a:ext cx="892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27961" y="4561377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20220" y="4561377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>
            <a:off x="1562168" y="5935531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1586012" y="4128916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943819" y="5317172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46647" y="6212268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810043" y="5512153"/>
            <a:ext cx="0" cy="916102"/>
          </a:xfrm>
          <a:prstGeom prst="line">
            <a:avLst/>
          </a:prstGeom>
          <a:ln w="57150" cmpd="sng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810043" y="4517580"/>
            <a:ext cx="0" cy="916102"/>
          </a:xfrm>
          <a:prstGeom prst="line">
            <a:avLst/>
          </a:prstGeom>
          <a:ln w="57150" cmpd="sng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03975" y="2299262"/>
            <a:ext cx="48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3975" y="2858089"/>
            <a:ext cx="47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B: </a:t>
            </a:r>
          </a:p>
        </p:txBody>
      </p:sp>
      <p:sp>
        <p:nvSpPr>
          <p:cNvPr id="29" name="Oval 28"/>
          <p:cNvSpPr/>
          <p:nvPr/>
        </p:nvSpPr>
        <p:spPr>
          <a:xfrm>
            <a:off x="3636279" y="2430656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36279" y="2945686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12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 rot="16200000" flipH="1">
            <a:off x="1154332" y="3206405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104118" y="3199995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3879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80273" y="4095091"/>
            <a:ext cx="1733606" cy="0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04117" y="2288476"/>
            <a:ext cx="1709762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919975" y="3869980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22803" y="301868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080203" y="2288476"/>
            <a:ext cx="3941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Equivalent configurations:</a:t>
            </a:r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Rotation or translation maps occupants</a:t>
            </a:r>
          </a:p>
        </p:txBody>
      </p:sp>
      <p:sp>
        <p:nvSpPr>
          <p:cNvPr id="33" name="Oval 32"/>
          <p:cNvSpPr/>
          <p:nvPr/>
        </p:nvSpPr>
        <p:spPr>
          <a:xfrm>
            <a:off x="1815062" y="3884579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814039" y="301868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rot="16200000" flipH="1">
            <a:off x="1146434" y="5548693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096220" y="5542283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96219" y="4605174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805981" y="4605174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072375" y="6437379"/>
            <a:ext cx="1733606" cy="0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096219" y="4630764"/>
            <a:ext cx="1709762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12077" y="6212268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14905" y="5360969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7164" y="6226867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806141" y="5360969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rot="16200000" flipH="1">
            <a:off x="3406058" y="5544086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355844" y="5537676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355843" y="4600567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065605" y="4600567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331999" y="6432772"/>
            <a:ext cx="1733606" cy="0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355843" y="4626157"/>
            <a:ext cx="1709762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171701" y="620766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174529" y="5356362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066788" y="6222260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65765" y="5356362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rot="16200000" flipH="1">
            <a:off x="5700816" y="5510281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650602" y="5503871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650601" y="4566762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360363" y="4566762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626757" y="6398967"/>
            <a:ext cx="1733606" cy="0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50601" y="4592352"/>
            <a:ext cx="1709762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466459" y="6173856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469287" y="5322557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361546" y="6188455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360523" y="5322557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103975" y="2299262"/>
            <a:ext cx="48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A: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103975" y="2858089"/>
            <a:ext cx="47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B: </a:t>
            </a:r>
          </a:p>
        </p:txBody>
      </p:sp>
      <p:sp>
        <p:nvSpPr>
          <p:cNvPr id="84" name="Oval 83"/>
          <p:cNvSpPr/>
          <p:nvPr/>
        </p:nvSpPr>
        <p:spPr>
          <a:xfrm>
            <a:off x="3636279" y="2430656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636279" y="2945686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9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6886" y="1600199"/>
            <a:ext cx="8229600" cy="43546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Enumerate symmetrically unique configurations by:</a:t>
            </a:r>
          </a:p>
          <a:p>
            <a:pPr lvl="1"/>
            <a:r>
              <a:rPr lang="en-US" dirty="0"/>
              <a:t>Loop over possible occupations</a:t>
            </a:r>
          </a:p>
          <a:p>
            <a:pPr lvl="1"/>
            <a:r>
              <a:rPr lang="en-US" dirty="0"/>
              <a:t>Check all factor group operations that keep the </a:t>
            </a:r>
            <a:r>
              <a:rPr lang="en-US" dirty="0" err="1"/>
              <a:t>supercell</a:t>
            </a:r>
            <a:r>
              <a:rPr lang="en-US" dirty="0"/>
              <a:t> lattice vectors unchanged, in combination with all primitive cell translations within the </a:t>
            </a:r>
            <a:r>
              <a:rPr lang="en-US" dirty="0" err="1"/>
              <a:t>supercell</a:t>
            </a:r>
            <a:endParaRPr lang="en-US" dirty="0"/>
          </a:p>
          <a:p>
            <a:pPr lvl="1"/>
            <a:r>
              <a:rPr lang="en-US" dirty="0"/>
              <a:t>If translation within the </a:t>
            </a:r>
            <a:r>
              <a:rPr lang="en-US" dirty="0" err="1"/>
              <a:t>supercell</a:t>
            </a:r>
            <a:r>
              <a:rPr lang="en-US" dirty="0"/>
              <a:t> alone maps all occupants, then it is a </a:t>
            </a:r>
            <a:r>
              <a:rPr lang="en-US" dirty="0" err="1"/>
              <a:t>supercell</a:t>
            </a:r>
            <a:r>
              <a:rPr lang="en-US" dirty="0"/>
              <a:t> of a smaller primitive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2426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895" y="1015659"/>
            <a:ext cx="348899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Configurations are enumerated </a:t>
            </a:r>
            <a:r>
              <a:rPr lang="en-US" sz="2400" dirty="0"/>
              <a:t>ONLY </a:t>
            </a:r>
            <a:r>
              <a:rPr lang="en-US" sz="2400" dirty="0" smtClean="0"/>
              <a:t>in </a:t>
            </a:r>
            <a:r>
              <a:rPr lang="en-US" sz="2400" dirty="0" err="1"/>
              <a:t>supercells</a:t>
            </a:r>
            <a:r>
              <a:rPr lang="en-US" sz="2400" dirty="0"/>
              <a:t> that have been enumerated.</a:t>
            </a:r>
          </a:p>
          <a:p>
            <a:endParaRPr lang="en-US" sz="2400" dirty="0" smtClean="0"/>
          </a:p>
          <a:p>
            <a:r>
              <a:rPr lang="en-US" sz="2400" dirty="0" smtClean="0"/>
              <a:t>You can specify the min and max </a:t>
            </a:r>
            <a:r>
              <a:rPr lang="en-US" sz="2400" dirty="0" err="1" smtClean="0"/>
              <a:t>supercell</a:t>
            </a:r>
            <a:r>
              <a:rPr lang="en-US" sz="2400" dirty="0" smtClean="0"/>
              <a:t> volumes, or specify a </a:t>
            </a:r>
            <a:r>
              <a:rPr lang="en-US" sz="2400" dirty="0" err="1" smtClean="0"/>
              <a:t>supercell</a:t>
            </a:r>
            <a:r>
              <a:rPr lang="en-US" sz="2400" dirty="0" smtClean="0"/>
              <a:t> explicitly.</a:t>
            </a:r>
          </a:p>
          <a:p>
            <a:endParaRPr lang="en-US" sz="2400" dirty="0"/>
          </a:p>
          <a:p>
            <a:r>
              <a:rPr lang="en-US" sz="2400" dirty="0"/>
              <a:t>CAUTION: The number of unique configurations that fit in a </a:t>
            </a:r>
            <a:r>
              <a:rPr lang="en-US" sz="2400" dirty="0" err="1"/>
              <a:t>supercell</a:t>
            </a:r>
            <a:r>
              <a:rPr lang="en-US" sz="2400" dirty="0"/>
              <a:t> grows exponentially with </a:t>
            </a:r>
            <a:r>
              <a:rPr lang="en-US" sz="2400" dirty="0" err="1"/>
              <a:t>supercell</a:t>
            </a:r>
            <a:r>
              <a:rPr lang="en-US" sz="2400" dirty="0"/>
              <a:t> volume.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47" b="442"/>
          <a:stretch/>
        </p:blipFill>
        <p:spPr>
          <a:xfrm>
            <a:off x="3668886" y="649803"/>
            <a:ext cx="4892378" cy="62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6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Configuration visualization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227667"/>
            <a:ext cx="8435622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Set up environment: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dirty="0" err="1" smtClean="0">
                <a:latin typeface="Courier"/>
                <a:cs typeface="Courier"/>
              </a:rPr>
              <a:t>casm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settings --set-view-command '</a:t>
            </a:r>
            <a:r>
              <a:rPr lang="en-US" sz="2000" dirty="0" err="1">
                <a:latin typeface="Courier"/>
                <a:cs typeface="Courier"/>
              </a:rPr>
              <a:t>casm.view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VESTA’</a:t>
            </a: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Try with one or more configuration names: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000" dirty="0" err="1" smtClean="0">
                <a:latin typeface="Courier"/>
                <a:cs typeface="Courier"/>
              </a:rPr>
              <a:t>casm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view SCEL4_2_2_1_0_0_1/25 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6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3"/>
          <p:cNvSpPr>
            <a:spLocks noChangeArrowheads="1"/>
          </p:cNvSpPr>
          <p:nvPr/>
        </p:nvSpPr>
        <p:spPr bwMode="auto">
          <a:xfrm>
            <a:off x="5410200" y="5562600"/>
            <a:ext cx="3352800" cy="1066800"/>
          </a:xfrm>
          <a:prstGeom prst="rect">
            <a:avLst/>
          </a:prstGeom>
          <a:solidFill>
            <a:srgbClr val="6D2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800" b="1">
                <a:solidFill>
                  <a:srgbClr val="FFFF00"/>
                </a:solidFill>
                <a:latin typeface="Calibri"/>
              </a:rPr>
              <a:t>Phenomenological </a:t>
            </a:r>
          </a:p>
          <a:p>
            <a:pPr algn="ctr"/>
            <a:r>
              <a:rPr lang="en-US" sz="2800" b="1">
                <a:solidFill>
                  <a:srgbClr val="FFFF00"/>
                </a:solidFill>
                <a:latin typeface="Calibri"/>
              </a:rPr>
              <a:t>descriptions</a:t>
            </a:r>
          </a:p>
        </p:txBody>
      </p:sp>
      <p:sp>
        <p:nvSpPr>
          <p:cNvPr id="36866" name="TextBox 3"/>
          <p:cNvSpPr txBox="1">
            <a:spLocks noChangeArrowheads="1"/>
          </p:cNvSpPr>
          <p:nvPr/>
        </p:nvSpPr>
        <p:spPr bwMode="auto">
          <a:xfrm>
            <a:off x="129402" y="547767"/>
            <a:ext cx="3429000" cy="523875"/>
          </a:xfrm>
          <a:prstGeom prst="rect">
            <a:avLst/>
          </a:prstGeom>
          <a:solidFill>
            <a:srgbClr val="005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2800" b="1">
                <a:solidFill>
                  <a:srgbClr val="FFFF00"/>
                </a:solidFill>
              </a:rPr>
              <a:t>Electronic structure</a:t>
            </a:r>
          </a:p>
        </p:txBody>
      </p:sp>
      <p:cxnSp>
        <p:nvCxnSpPr>
          <p:cNvPr id="36867" name="Straight Arrow Connector 39"/>
          <p:cNvCxnSpPr>
            <a:cxnSpLocks noChangeShapeType="1"/>
          </p:cNvCxnSpPr>
          <p:nvPr/>
        </p:nvCxnSpPr>
        <p:spPr bwMode="auto">
          <a:xfrm>
            <a:off x="2617226" y="1071642"/>
            <a:ext cx="2716774" cy="4414758"/>
          </a:xfrm>
          <a:prstGeom prst="straightConnector1">
            <a:avLst/>
          </a:prstGeom>
          <a:noFill/>
          <a:ln w="76200">
            <a:solidFill>
              <a:srgbClr val="6F23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6210300" y="11684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Via rigorous and arbitrarily extendible cluster expansion Hamiltonians</a:t>
            </a: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26314"/>
              </p:ext>
            </p:extLst>
          </p:nvPr>
        </p:nvGraphicFramePr>
        <p:xfrm>
          <a:off x="1720850" y="2516188"/>
          <a:ext cx="3998913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5" name="Equation" r:id="rId4" imgW="3162300" imgH="393700" progId="Equation.3">
                  <p:embed/>
                </p:oleObj>
              </mc:Choice>
              <mc:Fallback>
                <p:oleObj name="Equation" r:id="rId4" imgW="3162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2516188"/>
                        <a:ext cx="3998913" cy="4968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3035300" y="3683000"/>
            <a:ext cx="3394075" cy="523875"/>
          </a:xfrm>
          <a:prstGeom prst="rect">
            <a:avLst/>
          </a:prstGeom>
          <a:solidFill>
            <a:srgbClr val="000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ko-KR" sz="2800" b="1">
                <a:solidFill>
                  <a:srgbClr val="FFFD0F"/>
                </a:solidFill>
                <a:ea typeface="굴림" charset="0"/>
                <a:cs typeface="굴림" charset="0"/>
              </a:rPr>
              <a:t>Statistical Mechanics</a:t>
            </a:r>
            <a:endParaRPr lang="en-US" altLang="ko-KR" sz="3200" b="1">
              <a:solidFill>
                <a:srgbClr val="FFFD0F"/>
              </a:solidFill>
              <a:ea typeface="굴림" charset="0"/>
              <a:cs typeface="굴림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927100" y="1828800"/>
            <a:ext cx="5219700" cy="523220"/>
          </a:xfrm>
          <a:prstGeom prst="rect">
            <a:avLst/>
          </a:prstGeom>
          <a:solidFill>
            <a:srgbClr val="000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ko-KR" sz="2800" b="1">
                <a:solidFill>
                  <a:srgbClr val="FFFD0F"/>
                </a:solidFill>
                <a:ea typeface="굴림" charset="0"/>
                <a:cs typeface="굴림" charset="0"/>
              </a:rPr>
              <a:t>Cluster Expansion Hamiltonians</a:t>
            </a:r>
            <a:endParaRPr lang="en-US" altLang="ko-KR" sz="3200" b="1">
              <a:solidFill>
                <a:srgbClr val="FFFD0F"/>
              </a:solidFill>
              <a:ea typeface="굴림" charset="0"/>
              <a:cs typeface="굴림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95445" y="4800600"/>
            <a:ext cx="4380642" cy="1435100"/>
            <a:chOff x="3270130" y="1067022"/>
            <a:chExt cx="5626323" cy="1858501"/>
          </a:xfrm>
        </p:grpSpPr>
        <p:pic>
          <p:nvPicPr>
            <p:cNvPr id="20" name="Picture 3" descr="Picture 1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70130" y="1067022"/>
              <a:ext cx="5626323" cy="1858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4943414" y="2034209"/>
              <a:ext cx="623305" cy="494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46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111" charset="0"/>
                <a:buNone/>
              </a:pPr>
              <a:r>
                <a:rPr lang="en-US" sz="2000" i="1" dirty="0">
                  <a:solidFill>
                    <a:srgbClr val="000000"/>
                  </a:solidFill>
                  <a:latin typeface="Times New Roman"/>
                  <a:ea typeface="Osaka"/>
                  <a:cs typeface="Times New Roman"/>
                </a:rPr>
                <a:t>Q</a:t>
              </a:r>
              <a:r>
                <a:rPr lang="en-US" sz="2000" baseline="-25000" dirty="0">
                  <a:solidFill>
                    <a:srgbClr val="000000"/>
                  </a:solidFill>
                  <a:latin typeface="Times New Roman"/>
                  <a:ea typeface="Osaka"/>
                  <a:cs typeface="Times New Roman"/>
                </a:rPr>
                <a:t>1</a:t>
              </a:r>
            </a:p>
          </p:txBody>
        </p:sp>
      </p:grpSp>
      <p:pic>
        <p:nvPicPr>
          <p:cNvPr id="32" name="Picture 9" descr="triangular_cluster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2" y="3314700"/>
            <a:ext cx="1769247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7118"/>
              </p:ext>
            </p:extLst>
          </p:nvPr>
        </p:nvGraphicFramePr>
        <p:xfrm>
          <a:off x="6066777" y="4496216"/>
          <a:ext cx="1997723" cy="799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6" name="Equation" r:id="rId8" imgW="1143000" imgH="457200" progId="Equation.3">
                  <p:embed/>
                </p:oleObj>
              </mc:Choice>
              <mc:Fallback>
                <p:oleObj name="Equation" r:id="rId8" imgW="1143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6777" y="4496216"/>
                        <a:ext cx="1997723" cy="79968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26320"/>
              </p:ext>
            </p:extLst>
          </p:nvPr>
        </p:nvGraphicFramePr>
        <p:xfrm>
          <a:off x="4062876" y="4481786"/>
          <a:ext cx="1828337" cy="382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7" name="Equation" r:id="rId10" imgW="850900" imgH="177800" progId="Equation.3">
                  <p:embed/>
                </p:oleObj>
              </mc:Choice>
              <mc:Fallback>
                <p:oleObj name="Equation" r:id="rId10" imgW="850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876" y="4481786"/>
                        <a:ext cx="1828337" cy="38231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899128"/>
              </p:ext>
            </p:extLst>
          </p:nvPr>
        </p:nvGraphicFramePr>
        <p:xfrm>
          <a:off x="1917700" y="3004726"/>
          <a:ext cx="6324600" cy="46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8" name="Equation" r:id="rId12" imgW="4953000" imgH="368300" progId="Equation.3">
                  <p:embed/>
                </p:oleObj>
              </mc:Choice>
              <mc:Fallback>
                <p:oleObj name="Equation" r:id="rId12" imgW="4953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3004726"/>
                        <a:ext cx="6324600" cy="46981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3735686"/>
              </p:ext>
            </p:extLst>
          </p:nvPr>
        </p:nvGraphicFramePr>
        <p:xfrm>
          <a:off x="1143000" y="1168400"/>
          <a:ext cx="35052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79" name="Equation" r:id="rId14" imgW="3200400" imgH="457200" progId="Equation.3">
                  <p:embed/>
                </p:oleObj>
              </mc:Choice>
              <mc:Fallback>
                <p:oleObj name="Equation" r:id="rId14" imgW="3200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68400"/>
                        <a:ext cx="3505200" cy="500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310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Composition metrics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3222" y="762000"/>
            <a:ext cx="8229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Each configuration has a </a:t>
            </a:r>
            <a:r>
              <a:rPr lang="en-US" sz="2800" i="1" dirty="0" smtClean="0"/>
              <a:t>composition</a:t>
            </a:r>
            <a:r>
              <a:rPr lang="en-US" sz="2800" dirty="0" smtClean="0"/>
              <a:t>, and there are various ways to measure it:</a:t>
            </a:r>
          </a:p>
          <a:p>
            <a:pPr marL="0" indent="0">
              <a:buNone/>
            </a:pPr>
            <a:r>
              <a:rPr lang="en-US" sz="2800" dirty="0" err="1" smtClean="0"/>
              <a:t>atom_frac</a:t>
            </a:r>
            <a:r>
              <a:rPr lang="en-US" sz="2800" dirty="0" smtClean="0"/>
              <a:t>: </a:t>
            </a:r>
            <a:r>
              <a:rPr lang="en-US" sz="2800" dirty="0" err="1" smtClean="0"/>
              <a:t>atom_frac</a:t>
            </a:r>
            <a:r>
              <a:rPr lang="en-US" sz="2800" dirty="0" smtClean="0"/>
              <a:t>(Au), </a:t>
            </a:r>
            <a:r>
              <a:rPr lang="en-US" sz="2800" dirty="0" err="1" smtClean="0"/>
              <a:t>atom_frac</a:t>
            </a:r>
            <a:r>
              <a:rPr lang="en-US" sz="2800" dirty="0" smtClean="0"/>
              <a:t>(Cu), etc.</a:t>
            </a:r>
          </a:p>
          <a:p>
            <a:pPr lvl="1"/>
            <a:r>
              <a:rPr lang="en-US" sz="2400" dirty="0" smtClean="0"/>
              <a:t>Number of Au, Cu, etc., divided by total number of atoms. Vacancies are ignored.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/>
              <a:t>comp_n</a:t>
            </a:r>
            <a:r>
              <a:rPr lang="en-US" sz="2800" dirty="0" smtClean="0"/>
              <a:t>: </a:t>
            </a:r>
            <a:r>
              <a:rPr lang="en-US" sz="2800" dirty="0" err="1" smtClean="0"/>
              <a:t>comp_n</a:t>
            </a:r>
            <a:r>
              <a:rPr lang="en-US" sz="2800" dirty="0" smtClean="0"/>
              <a:t>(Au), </a:t>
            </a:r>
            <a:r>
              <a:rPr lang="en-US" sz="2800" dirty="0" err="1" smtClean="0"/>
              <a:t>comp_n</a:t>
            </a:r>
            <a:r>
              <a:rPr lang="en-US" sz="2800" dirty="0" smtClean="0"/>
              <a:t>(Cu), etc.</a:t>
            </a:r>
          </a:p>
          <a:p>
            <a:pPr lvl="1"/>
            <a:r>
              <a:rPr lang="en-US" sz="2400" dirty="0" smtClean="0"/>
              <a:t>Number of Au, Cu, etc., divided by number of primitive cells (volume). Accounts for vacancies.</a:t>
            </a:r>
          </a:p>
          <a:p>
            <a:pPr marL="0" indent="0">
              <a:buNone/>
            </a:pPr>
            <a:r>
              <a:rPr lang="en-US" sz="2800" dirty="0"/>
              <a:t>comp: comp(a), comp(b), etc.</a:t>
            </a:r>
          </a:p>
          <a:p>
            <a:pPr lvl="1"/>
            <a:r>
              <a:rPr lang="en-US" sz="2400" dirty="0"/>
              <a:t>Primitive-cell-based formula parameters (e.g., </a:t>
            </a:r>
            <a:r>
              <a:rPr lang="en-US" sz="2400" dirty="0" err="1"/>
              <a:t>Au</a:t>
            </a:r>
            <a:r>
              <a:rPr lang="en-US" sz="2400" baseline="-25000" dirty="0" err="1"/>
              <a:t>a</a:t>
            </a:r>
            <a:r>
              <a:rPr lang="en-US" sz="2400" dirty="0" err="1"/>
              <a:t>Cu</a:t>
            </a:r>
            <a:r>
              <a:rPr lang="en-US" sz="2400" baseline="-25000" dirty="0" err="1"/>
              <a:t>b</a:t>
            </a:r>
            <a:r>
              <a:rPr lang="en-US" sz="2400" dirty="0" err="1"/>
              <a:t>Pt</a:t>
            </a:r>
            <a:r>
              <a:rPr lang="en-US" sz="2400" baseline="-25000" dirty="0"/>
              <a:t>(1-a-b)</a:t>
            </a:r>
            <a:r>
              <a:rPr lang="en-US" sz="2400" dirty="0"/>
              <a:t>), determined by user-specified composition </a:t>
            </a:r>
            <a:r>
              <a:rPr lang="en-US" sz="2400" dirty="0" smtClean="0"/>
              <a:t>axes. Accounts for vacancies.</a:t>
            </a:r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>When vacancies are present, ‘</a:t>
            </a:r>
            <a:r>
              <a:rPr lang="en-US" sz="2800" dirty="0" err="1" smtClean="0"/>
              <a:t>atom_frac</a:t>
            </a:r>
            <a:r>
              <a:rPr lang="en-US" sz="2800" dirty="0" smtClean="0"/>
              <a:t>’ is qualitatively different from ‘</a:t>
            </a:r>
            <a:r>
              <a:rPr lang="en-US" sz="2800" dirty="0" err="1" smtClean="0"/>
              <a:t>comp_n</a:t>
            </a:r>
            <a:r>
              <a:rPr lang="en-US" sz="2800" dirty="0" smtClean="0"/>
              <a:t>’ and ‘comp’</a:t>
            </a:r>
            <a:endParaRPr lang="en-US" sz="2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430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" y="774941"/>
            <a:ext cx="4934656" cy="3568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01" y="773819"/>
            <a:ext cx="4937759" cy="3570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Specifying composition axes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1318" y="564181"/>
            <a:ext cx="25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Binary Compound: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3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" y="774941"/>
            <a:ext cx="4934656" cy="3568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01" y="773819"/>
            <a:ext cx="4937759" cy="3570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Specifying composition axes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92485" y="4068109"/>
            <a:ext cx="8362817" cy="2726337"/>
            <a:chOff x="-341900" y="3724115"/>
            <a:chExt cx="9208296" cy="3001971"/>
          </a:xfrm>
        </p:grpSpPr>
        <p:sp>
          <p:nvSpPr>
            <p:cNvPr id="5" name="Isosceles Triangle 4"/>
            <p:cNvSpPr/>
            <p:nvPr/>
          </p:nvSpPr>
          <p:spPr>
            <a:xfrm>
              <a:off x="3428999" y="4176890"/>
              <a:ext cx="2556934" cy="22042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32199" y="3724115"/>
              <a:ext cx="536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Au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38043" y="6196477"/>
              <a:ext cx="455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/>
                <a:t>Pt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5309" y="6224699"/>
              <a:ext cx="510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Cu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0600" y="5780929"/>
              <a:ext cx="2264938" cy="57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D11200"/>
                  </a:solidFill>
                </a:rPr>
                <a:t>Cu</a:t>
              </a:r>
              <a:r>
                <a:rPr lang="en-US" sz="2800" b="1" baseline="-25000" dirty="0" smtClean="0">
                  <a:solidFill>
                    <a:srgbClr val="D11200"/>
                  </a:solidFill>
                </a:rPr>
                <a:t>1-a-b</a:t>
              </a:r>
              <a:r>
                <a:rPr lang="en-US" sz="2800" b="1" dirty="0" smtClean="0">
                  <a:solidFill>
                    <a:srgbClr val="D11200"/>
                  </a:solidFill>
                </a:rPr>
                <a:t>Au</a:t>
              </a:r>
              <a:r>
                <a:rPr lang="en-US" sz="2800" b="1" baseline="-25000" dirty="0" smtClean="0">
                  <a:solidFill>
                    <a:srgbClr val="D11200"/>
                  </a:solidFill>
                </a:rPr>
                <a:t>b</a:t>
              </a:r>
              <a:r>
                <a:rPr lang="en-US" sz="2800" b="1" dirty="0">
                  <a:solidFill>
                    <a:srgbClr val="D11200"/>
                  </a:solidFill>
                </a:rPr>
                <a:t>Pt</a:t>
              </a:r>
              <a:r>
                <a:rPr lang="en-US" sz="2800" b="1" baseline="-25000" dirty="0">
                  <a:solidFill>
                    <a:srgbClr val="D11200"/>
                  </a:solidFill>
                </a:rPr>
                <a:t>a</a:t>
              </a:r>
              <a:endParaRPr lang="en-US" sz="2800" b="1" dirty="0">
                <a:solidFill>
                  <a:srgbClr val="D112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04268" y="5700166"/>
              <a:ext cx="2262128" cy="57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8000"/>
                  </a:solidFill>
                </a:rPr>
                <a:t>Cu</a:t>
              </a:r>
              <a:r>
                <a:rPr lang="en-US" sz="2800" b="1" baseline="-25000" dirty="0" smtClean="0">
                  <a:solidFill>
                    <a:srgbClr val="008000"/>
                  </a:solidFill>
                </a:rPr>
                <a:t>b</a:t>
              </a:r>
              <a:r>
                <a:rPr lang="en-US" sz="2800" b="1" dirty="0" smtClean="0">
                  <a:solidFill>
                    <a:srgbClr val="008000"/>
                  </a:solidFill>
                </a:rPr>
                <a:t>Au</a:t>
              </a:r>
              <a:r>
                <a:rPr lang="en-US" sz="2800" b="1" baseline="-25000" dirty="0" smtClean="0">
                  <a:solidFill>
                    <a:srgbClr val="008000"/>
                  </a:solidFill>
                </a:rPr>
                <a:t>a</a:t>
              </a:r>
              <a:r>
                <a:rPr lang="en-US" sz="2800" b="1" dirty="0" smtClean="0">
                  <a:solidFill>
                    <a:srgbClr val="008000"/>
                  </a:solidFill>
                </a:rPr>
                <a:t>Pt</a:t>
              </a:r>
              <a:r>
                <a:rPr lang="en-US" sz="2800" b="1" baseline="-25000" dirty="0" smtClean="0">
                  <a:solidFill>
                    <a:srgbClr val="008000"/>
                  </a:solidFill>
                </a:rPr>
                <a:t>1-a-b</a:t>
              </a:r>
              <a:endParaRPr lang="en-US" sz="2800" b="1" dirty="0">
                <a:solidFill>
                  <a:srgbClr val="008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428999" y="6565809"/>
              <a:ext cx="677333" cy="0"/>
            </a:xfrm>
            <a:prstGeom prst="straightConnector1">
              <a:avLst/>
            </a:prstGeom>
            <a:ln w="76200">
              <a:solidFill>
                <a:srgbClr val="D112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8000000">
              <a:off x="3090332" y="5910238"/>
              <a:ext cx="677333" cy="0"/>
            </a:xfrm>
            <a:prstGeom prst="straightConnector1">
              <a:avLst/>
            </a:prstGeom>
            <a:ln w="76200">
              <a:solidFill>
                <a:srgbClr val="D112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5308600" y="6565809"/>
              <a:ext cx="677333" cy="0"/>
            </a:xfrm>
            <a:prstGeom prst="straightConnector1">
              <a:avLst/>
            </a:prstGeom>
            <a:ln w="76200">
              <a:solidFill>
                <a:srgbClr val="0080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3600000" flipH="1">
              <a:off x="5634583" y="5956851"/>
              <a:ext cx="677333" cy="0"/>
            </a:xfrm>
            <a:prstGeom prst="straightConnector1">
              <a:avLst/>
            </a:prstGeom>
            <a:ln w="76200">
              <a:solidFill>
                <a:srgbClr val="0080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520905" y="5200346"/>
              <a:ext cx="33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8000"/>
                  </a:solidFill>
                </a:rPr>
                <a:t>a</a:t>
              </a:r>
              <a:endParaRPr lang="en-US" sz="2400" b="1" dirty="0">
                <a:solidFill>
                  <a:srgbClr val="008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55003" y="6264421"/>
              <a:ext cx="34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8000"/>
                  </a:solidFill>
                </a:rPr>
                <a:t>b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06332" y="6264421"/>
              <a:ext cx="33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D11200"/>
                  </a:solidFill>
                </a:rPr>
                <a:t>a</a:t>
              </a:r>
              <a:endParaRPr lang="en-US" sz="2400" b="1" dirty="0">
                <a:solidFill>
                  <a:srgbClr val="D112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55999" y="5246959"/>
              <a:ext cx="34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D11200"/>
                  </a:solidFill>
                </a:rPr>
                <a:t>b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341900" y="3868024"/>
              <a:ext cx="2732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00"/>
                  </a:solidFill>
                </a:rPr>
                <a:t>Ternary Compound: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1318" y="564181"/>
            <a:ext cx="25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Binary Compound: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28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Specifying composition axes</a:t>
            </a:r>
          </a:p>
        </p:txBody>
      </p:sp>
      <p:pic>
        <p:nvPicPr>
          <p:cNvPr id="3" name="Picture 2" descr="compCL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9" y="990600"/>
            <a:ext cx="6935327" cy="4611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40658" y="36957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dirty="0"/>
              <a:t>Zr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r>
              <a:rPr lang="en-US" b="1" baseline="-25000" dirty="0"/>
              <a:t>2a</a:t>
            </a:r>
            <a:r>
              <a:rPr lang="en-US" b="1" dirty="0"/>
              <a:t>[</a:t>
            </a:r>
            <a:r>
              <a:rPr lang="en-US" b="1" dirty="0" err="1"/>
              <a:t>Va</a:t>
            </a:r>
            <a:r>
              <a:rPr lang="en-US" b="1" dirty="0"/>
              <a:t>]</a:t>
            </a:r>
            <a:r>
              <a:rPr lang="en-US" b="1" baseline="-25000" dirty="0"/>
              <a:t>2(1-a)</a:t>
            </a:r>
          </a:p>
          <a:p>
            <a:pPr algn="r"/>
            <a:r>
              <a:rPr lang="en-US" b="1" dirty="0"/>
              <a:t>Zr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r>
              <a:rPr lang="en-US" b="1" baseline="-25000" dirty="0"/>
              <a:t>2(1-a)</a:t>
            </a:r>
            <a:r>
              <a:rPr lang="en-US" b="1" dirty="0"/>
              <a:t>[</a:t>
            </a:r>
            <a:r>
              <a:rPr lang="en-US" b="1" dirty="0" err="1"/>
              <a:t>Va</a:t>
            </a:r>
            <a:r>
              <a:rPr lang="en-US" b="1" dirty="0"/>
              <a:t>]</a:t>
            </a:r>
            <a:r>
              <a:rPr lang="en-US" b="1" baseline="-25000" dirty="0"/>
              <a:t>2a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778000" y="6170555"/>
            <a:ext cx="5390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/>
              <a:t>NOTE: </a:t>
            </a:r>
            <a:r>
              <a:rPr lang="en-US" b="1" dirty="0" err="1" smtClean="0">
                <a:latin typeface="Courier"/>
                <a:cs typeface="Courier"/>
              </a:rPr>
              <a:t>prim.json</a:t>
            </a:r>
            <a:r>
              <a:rPr lang="en-US" b="1" dirty="0" smtClean="0"/>
              <a:t> </a:t>
            </a:r>
            <a:r>
              <a:rPr lang="en-US" b="1" dirty="0"/>
              <a:t>determines formula unit (2 </a:t>
            </a:r>
            <a:r>
              <a:rPr lang="en-US" b="1" dirty="0" err="1"/>
              <a:t>Zr</a:t>
            </a:r>
            <a:r>
              <a:rPr lang="en-US" b="1" dirty="0"/>
              <a:t>)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57710" y="3955253"/>
            <a:ext cx="677333" cy="0"/>
          </a:xfrm>
          <a:prstGeom prst="straightConnector1">
            <a:avLst/>
          </a:prstGeom>
          <a:ln w="76200">
            <a:solidFill>
              <a:srgbClr val="008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957710" y="4192319"/>
            <a:ext cx="677333" cy="0"/>
          </a:xfrm>
          <a:prstGeom prst="straightConnector1">
            <a:avLst/>
          </a:prstGeom>
          <a:ln w="76200">
            <a:solidFill>
              <a:srgbClr val="D112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91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667" y="1411111"/>
            <a:ext cx="7874000" cy="3062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666" y="697785"/>
            <a:ext cx="9002889" cy="616021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800" dirty="0" smtClean="0"/>
              <a:t>Project </a:t>
            </a:r>
            <a:r>
              <a:rPr lang="en-US" sz="2800" dirty="0"/>
              <a:t>data is managed according to the parameters, settings, and timeline that it depends </a:t>
            </a:r>
            <a:r>
              <a:rPr lang="en-US" sz="2800" dirty="0" smtClean="0"/>
              <a:t>on: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</a:t>
            </a:r>
            <a:r>
              <a:rPr lang="en-US" sz="2400" dirty="0" err="1" smtClean="0"/>
              <a:t>calctype</a:t>
            </a:r>
            <a:r>
              <a:rPr lang="en-US" sz="2400" dirty="0" smtClean="0"/>
              <a:t>’ </a:t>
            </a:r>
            <a:r>
              <a:rPr lang="en-US" sz="2400" dirty="0"/>
              <a:t>	</a:t>
            </a:r>
            <a:r>
              <a:rPr lang="en-US" sz="2400" dirty="0" smtClean="0"/>
              <a:t>DFT parameters and setting (XC functional, </a:t>
            </a:r>
            <a:r>
              <a:rPr lang="en-US" sz="2400" dirty="0" err="1" smtClean="0"/>
              <a:t>pseudopotential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/>
              <a:t>			convergence parameters, etc.)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‘property’	The particular quantity being measured (</a:t>
            </a:r>
            <a:r>
              <a:rPr lang="en-US" sz="2400" dirty="0" err="1" smtClean="0"/>
              <a:t>formation_energy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/>
              <a:t>			</a:t>
            </a:r>
            <a:r>
              <a:rPr lang="en-US" sz="2400" dirty="0" err="1" smtClean="0"/>
              <a:t>volume_relaxation</a:t>
            </a:r>
            <a:r>
              <a:rPr lang="en-US" sz="2400" dirty="0" smtClean="0"/>
              <a:t>, etc.)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‘ref’ 			Baseline reference used for measuring quantity (zero-point of </a:t>
            </a:r>
            <a:br>
              <a:rPr lang="en-US" sz="2400" dirty="0" smtClean="0"/>
            </a:br>
            <a:r>
              <a:rPr lang="en-US" sz="2400" dirty="0" smtClean="0"/>
              <a:t>			energy, reference volume, etc.)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</a:t>
            </a:r>
            <a:r>
              <a:rPr lang="en-US" sz="2400" dirty="0" err="1" smtClean="0"/>
              <a:t>bset</a:t>
            </a:r>
            <a:r>
              <a:rPr lang="en-US" sz="2400" dirty="0" smtClean="0"/>
              <a:t>’ </a:t>
            </a:r>
            <a:r>
              <a:rPr lang="en-US" sz="2400" dirty="0"/>
              <a:t>	</a:t>
            </a:r>
            <a:r>
              <a:rPr lang="en-US" sz="2400" dirty="0" smtClean="0"/>
              <a:t>	Basis functions used to “fingerprint” configurations and in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		terms of which the property model is expressed .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</a:t>
            </a:r>
            <a:r>
              <a:rPr lang="en-US" sz="2400" dirty="0" err="1" smtClean="0"/>
              <a:t>eci</a:t>
            </a:r>
            <a:r>
              <a:rPr lang="en-US" sz="2400" dirty="0" smtClean="0"/>
              <a:t>’			The model parameters (</a:t>
            </a:r>
            <a:r>
              <a:rPr lang="en-US" sz="2400" b="1" dirty="0" smtClean="0"/>
              <a:t>e</a:t>
            </a:r>
            <a:r>
              <a:rPr lang="en-US" sz="2400" dirty="0" smtClean="0"/>
              <a:t>ffective </a:t>
            </a:r>
            <a:r>
              <a:rPr lang="en-US" sz="2400" b="1" dirty="0" smtClean="0"/>
              <a:t>c</a:t>
            </a:r>
            <a:r>
              <a:rPr lang="en-US" sz="2400" dirty="0" smtClean="0"/>
              <a:t>luster </a:t>
            </a:r>
            <a:r>
              <a:rPr lang="en-US" sz="2400" b="1" dirty="0" smtClean="0"/>
              <a:t>i</a:t>
            </a:r>
            <a:r>
              <a:rPr lang="en-US" sz="2400" dirty="0" smtClean="0"/>
              <a:t>nteractions) used to</a:t>
            </a:r>
            <a:br>
              <a:rPr lang="en-US" sz="2400" dirty="0" smtClean="0"/>
            </a:br>
            <a:r>
              <a:rPr lang="en-US" sz="2400" dirty="0" smtClean="0"/>
              <a:t>			predict a particular property in terms of a particular basis set.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800" dirty="0" smtClean="0"/>
              <a:t>Manage and create settings profiles from the ‘</a:t>
            </a:r>
            <a:r>
              <a:rPr lang="en-US" sz="2800" dirty="0" err="1" smtClean="0"/>
              <a:t>casm</a:t>
            </a:r>
            <a:r>
              <a:rPr lang="en-US" sz="2800" dirty="0" smtClean="0"/>
              <a:t> settings’ command. A ‘default’ profile is created during project initialized.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800" dirty="0" smtClean="0"/>
              <a:t>Ex:</a:t>
            </a:r>
          </a:p>
          <a:p>
            <a:pPr marL="457200" lvl="1">
              <a:lnSpc>
                <a:spcPct val="115000"/>
              </a:lnSpc>
            </a:pPr>
            <a:r>
              <a:rPr lang="en-US" sz="2400" dirty="0" smtClean="0"/>
              <a:t>DFT-calculated properties: Depend on ‘</a:t>
            </a:r>
            <a:r>
              <a:rPr lang="en-US" sz="2400" dirty="0" err="1" smtClean="0"/>
              <a:t>calctype</a:t>
            </a:r>
            <a:r>
              <a:rPr lang="en-US" sz="2400" dirty="0" smtClean="0"/>
              <a:t>’, ‘property’, and sometimes ‘ref’</a:t>
            </a:r>
          </a:p>
          <a:p>
            <a:pPr marL="457200" lvl="1">
              <a:lnSpc>
                <a:spcPct val="115000"/>
              </a:lnSpc>
            </a:pPr>
            <a:r>
              <a:rPr lang="en-US" sz="2400" dirty="0" smtClean="0"/>
              <a:t>Cluster expansion/physics model: Depends on ‘</a:t>
            </a:r>
            <a:r>
              <a:rPr lang="en-US" sz="2400" dirty="0" err="1" smtClean="0"/>
              <a:t>calctype</a:t>
            </a:r>
            <a:r>
              <a:rPr lang="en-US" sz="2400" dirty="0" smtClean="0"/>
              <a:t>’, ‘property’, ‘ref’, ‘</a:t>
            </a:r>
            <a:r>
              <a:rPr lang="en-US" sz="2400" dirty="0" err="1" smtClean="0"/>
              <a:t>bset</a:t>
            </a:r>
            <a:r>
              <a:rPr lang="en-US" sz="2400" dirty="0" smtClean="0"/>
              <a:t>’</a:t>
            </a:r>
          </a:p>
          <a:p>
            <a:pPr marL="457200" lvl="1">
              <a:lnSpc>
                <a:spcPct val="115000"/>
              </a:lnSpc>
            </a:pPr>
            <a:r>
              <a:rPr lang="en-US" sz="2400" dirty="0" smtClean="0"/>
              <a:t>Predicted properties and Monte Carlo Data: Depend on ‘</a:t>
            </a:r>
            <a:r>
              <a:rPr lang="en-US" sz="2400" dirty="0" err="1" smtClean="0"/>
              <a:t>calctype</a:t>
            </a:r>
            <a:r>
              <a:rPr lang="en-US" sz="2400" dirty="0" smtClean="0"/>
              <a:t>’, ‘property’, ‘ref’, ‘</a:t>
            </a:r>
            <a:r>
              <a:rPr lang="en-US" sz="2400" dirty="0" err="1" smtClean="0"/>
              <a:t>bset</a:t>
            </a:r>
            <a:r>
              <a:rPr lang="en-US" sz="2400" dirty="0" smtClean="0"/>
              <a:t>’, and ‘</a:t>
            </a:r>
            <a:r>
              <a:rPr lang="en-US" sz="2400" dirty="0" err="1" smtClean="0"/>
              <a:t>eci</a:t>
            </a:r>
            <a:r>
              <a:rPr lang="en-US" sz="2400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584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Management Workflow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01452" y="1243285"/>
            <a:ext cx="6286711" cy="5122957"/>
            <a:chOff x="2653620" y="1148830"/>
            <a:chExt cx="5696632" cy="4642099"/>
          </a:xfrm>
        </p:grpSpPr>
        <p:grpSp>
          <p:nvGrpSpPr>
            <p:cNvPr id="27" name="Group 26"/>
            <p:cNvGrpSpPr/>
            <p:nvPr/>
          </p:nvGrpSpPr>
          <p:grpSpPr>
            <a:xfrm>
              <a:off x="6414232" y="5189143"/>
              <a:ext cx="1622778" cy="601786"/>
              <a:chOff x="6470676" y="5090366"/>
              <a:chExt cx="1622778" cy="601786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6470676" y="5090366"/>
                <a:ext cx="1622778" cy="601786"/>
              </a:xfrm>
              <a:prstGeom prst="roundRect">
                <a:avLst>
                  <a:gd name="adj" fmla="val 897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558140" y="5221982"/>
                <a:ext cx="1447850" cy="32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Info/Analysis</a:t>
                </a:r>
                <a:endParaRPr lang="en-US" sz="1700" b="1" dirty="0"/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4890963" y="3976873"/>
              <a:ext cx="1185332" cy="1185332"/>
            </a:xfrm>
            <a:prstGeom prst="ellipse">
              <a:avLst/>
            </a:prstGeom>
            <a:solidFill>
              <a:srgbClr val="8CD6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459842" y="1148830"/>
              <a:ext cx="2039056" cy="2145728"/>
              <a:chOff x="5940777" y="1210952"/>
              <a:chExt cx="2384778" cy="2509537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5940777" y="1231074"/>
                <a:ext cx="2384777" cy="2489415"/>
              </a:xfrm>
              <a:prstGeom prst="roundRect">
                <a:avLst>
                  <a:gd name="adj" fmla="val 8975"/>
                </a:avLst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286499" y="1210952"/>
                <a:ext cx="1693333" cy="652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Configuration Database</a:t>
                </a:r>
                <a:endParaRPr lang="en-US" sz="1700" b="1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940777" y="1899347"/>
                <a:ext cx="2384778" cy="1761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/>
                  <a:t>Records configurations that have been enumerated or imported to a project and their associated data</a:t>
                </a:r>
                <a:endParaRPr lang="en-US" sz="1700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653620" y="3586753"/>
              <a:ext cx="1622778" cy="1781591"/>
              <a:chOff x="2653620" y="3586753"/>
              <a:chExt cx="1622778" cy="178159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2653620" y="3586753"/>
                <a:ext cx="1622778" cy="1781591"/>
              </a:xfrm>
              <a:prstGeom prst="roundRect">
                <a:avLst>
                  <a:gd name="adj" fmla="val 8975"/>
                </a:avLst>
              </a:prstGeom>
              <a:solidFill>
                <a:srgbClr val="E2595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741084" y="3631985"/>
                <a:ext cx="1447850" cy="55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Configuration Selection</a:t>
                </a:r>
                <a:endParaRPr lang="en-US" sz="17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714991" y="4234682"/>
                <a:ext cx="1500037" cy="1031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/>
                  <a:t>References to subset of the configuration database.</a:t>
                </a:r>
                <a:endParaRPr lang="en-US" sz="1700" dirty="0"/>
              </a:p>
            </p:txBody>
          </p:sp>
        </p:grpSp>
        <p:sp>
          <p:nvSpPr>
            <p:cNvPr id="11" name="Right Arrow 10"/>
            <p:cNvSpPr/>
            <p:nvPr/>
          </p:nvSpPr>
          <p:spPr>
            <a:xfrm>
              <a:off x="4205844" y="4375792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FCE56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rot="8062348">
              <a:off x="4070416" y="3301185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FCE56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55445" y="4262904"/>
              <a:ext cx="1447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CASM</a:t>
              </a:r>
              <a:endParaRPr lang="en-US" sz="2800" b="1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428343" y="3290422"/>
              <a:ext cx="1622778" cy="601786"/>
              <a:chOff x="6470676" y="3431532"/>
              <a:chExt cx="1622778" cy="601786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6470676" y="3431532"/>
                <a:ext cx="1622778" cy="601786"/>
              </a:xfrm>
              <a:prstGeom prst="roundRect">
                <a:avLst>
                  <a:gd name="adj" fmla="val 8975"/>
                </a:avLst>
              </a:prstGeom>
              <a:solidFill>
                <a:srgbClr val="E2595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8140" y="3434430"/>
                <a:ext cx="1447850" cy="55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Configuration Selection</a:t>
                </a:r>
                <a:endParaRPr lang="en-US" sz="1700" b="1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727474" y="4246331"/>
              <a:ext cx="1622778" cy="601786"/>
              <a:chOff x="6727474" y="4316886"/>
              <a:chExt cx="1622778" cy="60178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727474" y="4316886"/>
                <a:ext cx="1622778" cy="601786"/>
              </a:xfrm>
              <a:prstGeom prst="roundRect">
                <a:avLst>
                  <a:gd name="adj" fmla="val 8975"/>
                </a:avLst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814938" y="4448502"/>
                <a:ext cx="1447850" cy="32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Job Dispatch</a:t>
                </a:r>
                <a:endParaRPr lang="en-US" sz="1700" b="1" dirty="0"/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 rot="19314283">
              <a:off x="5811346" y="3801998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A07BFC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6200000">
              <a:off x="5095753" y="3397846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A07BFC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6042480" y="4353837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A07BFC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2250377">
              <a:off x="5843574" y="4884091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A07BFC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13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selections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7491" y="697785"/>
            <a:ext cx="8686800" cy="6043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CASM query syntax </a:t>
            </a:r>
            <a:r>
              <a:rPr lang="en-US" sz="2800" dirty="0" smtClean="0"/>
              <a:t>provides simple interface to explore, screen, and select configurations.</a:t>
            </a:r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r>
              <a:rPr lang="en-US" sz="2800" dirty="0" smtClean="0"/>
              <a:t>Example: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>
                <a:latin typeface="Courier"/>
                <a:cs typeface="Courier"/>
              </a:rPr>
              <a:t>casm</a:t>
            </a:r>
            <a:r>
              <a:rPr lang="en-US" sz="2800" dirty="0" smtClean="0">
                <a:latin typeface="Courier"/>
                <a:cs typeface="Courier"/>
              </a:rPr>
              <a:t> select --set </a:t>
            </a:r>
            <a:r>
              <a:rPr lang="ru-RU" sz="2800" dirty="0">
                <a:latin typeface="Courier"/>
                <a:cs typeface="Courier"/>
              </a:rPr>
              <a:t>"</a:t>
            </a:r>
            <a:r>
              <a:rPr lang="en-US" sz="2800" dirty="0" err="1" smtClean="0">
                <a:latin typeface="Courier"/>
                <a:cs typeface="Courier"/>
              </a:rPr>
              <a:t>eq</a:t>
            </a:r>
            <a:r>
              <a:rPr lang="en-US" sz="2800" dirty="0" smtClean="0">
                <a:latin typeface="Courier"/>
                <a:cs typeface="Courier"/>
              </a:rPr>
              <a:t>(</a:t>
            </a:r>
            <a:r>
              <a:rPr lang="en-US" sz="2800" dirty="0" err="1" smtClean="0">
                <a:latin typeface="Courier"/>
                <a:cs typeface="Courier"/>
              </a:rPr>
              <a:t>scel_size</a:t>
            </a:r>
            <a:r>
              <a:rPr lang="en-US" sz="2800" dirty="0" smtClean="0">
                <a:latin typeface="Courier"/>
                <a:cs typeface="Courier"/>
              </a:rPr>
              <a:t>, 4)</a:t>
            </a:r>
            <a:r>
              <a:rPr lang="ru-RU" sz="2800" dirty="0" smtClean="0">
                <a:latin typeface="Courier"/>
                <a:cs typeface="Courier"/>
              </a:rPr>
              <a:t>"</a:t>
            </a:r>
            <a:endParaRPr lang="en-US" sz="28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US" sz="2800" dirty="0" smtClean="0"/>
              <a:t>will select all configurations the belong to </a:t>
            </a:r>
            <a:r>
              <a:rPr lang="en-US" sz="2800" dirty="0" err="1" smtClean="0"/>
              <a:t>supercells</a:t>
            </a:r>
            <a:r>
              <a:rPr lang="en-US" sz="2800" dirty="0" smtClean="0"/>
              <a:t> of volume 4 (relative to primitive cell)</a:t>
            </a:r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r>
              <a:rPr lang="en-US" sz="2800" dirty="0" smtClean="0"/>
              <a:t>Many configuration properties are supported</a:t>
            </a:r>
          </a:p>
          <a:p>
            <a:pPr lvl="1"/>
            <a:r>
              <a:rPr lang="en-US" sz="2400" dirty="0" smtClean="0"/>
              <a:t>‘</a:t>
            </a:r>
            <a:r>
              <a:rPr lang="en-US" sz="2400" dirty="0" err="1" smtClean="0"/>
              <a:t>scel_size</a:t>
            </a:r>
            <a:r>
              <a:rPr lang="en-US" sz="2400" dirty="0" smtClean="0"/>
              <a:t>’ 				Integer volume of </a:t>
            </a:r>
            <a:r>
              <a:rPr lang="en-US" sz="2400" dirty="0" err="1" smtClean="0"/>
              <a:t>supercell</a:t>
            </a:r>
            <a:r>
              <a:rPr lang="en-US" sz="2400" dirty="0" smtClean="0"/>
              <a:t> that contains the configuration</a:t>
            </a:r>
          </a:p>
          <a:p>
            <a:pPr lvl="1"/>
            <a:r>
              <a:rPr lang="en-US" sz="2400" dirty="0" smtClean="0"/>
              <a:t>‘comp(a)’, ‘comp(b)’, etc.		The chemical composition, in terms of composition axes</a:t>
            </a:r>
          </a:p>
          <a:p>
            <a:pPr lvl="1"/>
            <a:r>
              <a:rPr lang="en-US" sz="2400" dirty="0" smtClean="0"/>
              <a:t>‘</a:t>
            </a:r>
            <a:r>
              <a:rPr lang="en-US" sz="2400" dirty="0" err="1" smtClean="0"/>
              <a:t>atom_frac</a:t>
            </a:r>
            <a:r>
              <a:rPr lang="en-US" sz="2400" dirty="0" smtClean="0"/>
              <a:t>(Au)’, etc.     		The atomic fraction of a particular specie</a:t>
            </a:r>
          </a:p>
          <a:p>
            <a:pPr lvl="1"/>
            <a:r>
              <a:rPr lang="en-US" sz="2400" dirty="0" smtClean="0"/>
              <a:t>‘</a:t>
            </a:r>
            <a:r>
              <a:rPr lang="en-US" sz="2400" dirty="0" err="1" smtClean="0"/>
              <a:t>is_calculated</a:t>
            </a:r>
            <a:r>
              <a:rPr lang="en-US" sz="2400" dirty="0" smtClean="0"/>
              <a:t>’                 		True if DFT data exists for the configuration</a:t>
            </a:r>
          </a:p>
          <a:p>
            <a:pPr lvl="1"/>
            <a:r>
              <a:rPr lang="en-US" sz="2400" dirty="0" smtClean="0"/>
              <a:t>‘</a:t>
            </a:r>
            <a:r>
              <a:rPr lang="en-US" sz="2400" dirty="0" err="1" smtClean="0"/>
              <a:t>formation_energy</a:t>
            </a:r>
            <a:r>
              <a:rPr lang="en-US" sz="2400" dirty="0" smtClean="0"/>
              <a:t>’        		DFT formation energy (if calculated)</a:t>
            </a:r>
          </a:p>
          <a:p>
            <a:pPr lvl="1"/>
            <a:r>
              <a:rPr lang="en-US" sz="2400" dirty="0" smtClean="0"/>
              <a:t>‘volume relaxation            		Change in volume due to relaxation (expressed as V/V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</a:t>
            </a:r>
          </a:p>
          <a:p>
            <a:pPr marL="0" indent="0">
              <a:buFont typeface="Arial"/>
              <a:buNone/>
            </a:pPr>
            <a:r>
              <a:rPr lang="is-IS" sz="2800" dirty="0" smtClean="0"/>
              <a:t>… </a:t>
            </a:r>
            <a:r>
              <a:rPr lang="en-US" sz="2800" dirty="0" smtClean="0"/>
              <a:t>and many others (for full listing see </a:t>
            </a:r>
            <a:r>
              <a:rPr lang="en-US" sz="2800" dirty="0" err="1" smtClean="0">
                <a:latin typeface="Courier"/>
                <a:cs typeface="Courier"/>
              </a:rPr>
              <a:t>casm</a:t>
            </a:r>
            <a:r>
              <a:rPr lang="en-US" sz="2800" dirty="0" smtClean="0">
                <a:latin typeface="Courier"/>
                <a:cs typeface="Courier"/>
              </a:rPr>
              <a:t> select --help properties</a:t>
            </a:r>
            <a:r>
              <a:rPr lang="en-US" sz="2800" dirty="0" smtClean="0"/>
              <a:t>)</a:t>
            </a:r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Properties can be related and compared via operators</a:t>
            </a:r>
            <a:endParaRPr lang="en-US" sz="2800" dirty="0"/>
          </a:p>
          <a:p>
            <a:pPr lvl="1"/>
            <a:r>
              <a:rPr lang="en-US" sz="2400" dirty="0" smtClean="0"/>
              <a:t>arithmetic</a:t>
            </a:r>
            <a:r>
              <a:rPr lang="en-US" sz="2400" dirty="0"/>
              <a:t>			</a:t>
            </a:r>
            <a:r>
              <a:rPr lang="en-US" sz="2400" dirty="0" smtClean="0"/>
              <a:t>	add, subtract, multiply, divide, </a:t>
            </a:r>
            <a:r>
              <a:rPr lang="en-US" sz="2400" dirty="0" err="1" smtClean="0"/>
              <a:t>sqrt</a:t>
            </a:r>
            <a:r>
              <a:rPr lang="en-US" sz="2400" dirty="0" smtClean="0"/>
              <a:t>, </a:t>
            </a:r>
            <a:r>
              <a:rPr lang="en-US" sz="2400" dirty="0" err="1" smtClean="0"/>
              <a:t>exp</a:t>
            </a:r>
            <a:endParaRPr lang="en-US" sz="2400" dirty="0" smtClean="0"/>
          </a:p>
          <a:p>
            <a:pPr lvl="1"/>
            <a:r>
              <a:rPr lang="en-US" sz="2400" dirty="0" smtClean="0"/>
              <a:t>comparison				equality, less-than, greater-than, etc.</a:t>
            </a:r>
          </a:p>
          <a:p>
            <a:pPr lvl="1"/>
            <a:r>
              <a:rPr lang="en-US" sz="2400" dirty="0" smtClean="0"/>
              <a:t>logical					AND, OR, NOT, etc.</a:t>
            </a:r>
          </a:p>
          <a:p>
            <a:pPr lvl="1"/>
            <a:r>
              <a:rPr lang="en-US" sz="2400" dirty="0" smtClean="0"/>
              <a:t>ranges					min, max, and others</a:t>
            </a:r>
          </a:p>
          <a:p>
            <a:pPr lvl="1"/>
            <a:r>
              <a:rPr lang="en-US" sz="2400" dirty="0" smtClean="0"/>
              <a:t>text					search and match with regular expressions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>for documentation see </a:t>
            </a:r>
            <a:r>
              <a:rPr lang="en-US" sz="2800" dirty="0" err="1">
                <a:latin typeface="Courier"/>
                <a:cs typeface="Courier"/>
              </a:rPr>
              <a:t>casm</a:t>
            </a:r>
            <a:r>
              <a:rPr lang="en-US" sz="2800" dirty="0">
                <a:latin typeface="Courier"/>
                <a:cs typeface="Courier"/>
              </a:rPr>
              <a:t> select --help </a:t>
            </a:r>
            <a:r>
              <a:rPr lang="en-US" sz="2800" dirty="0" smtClean="0">
                <a:latin typeface="Courier"/>
                <a:cs typeface="Courier"/>
              </a:rPr>
              <a:t>operators</a:t>
            </a: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74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selections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7491" y="649803"/>
            <a:ext cx="8686800" cy="6208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900" b="1" dirty="0" smtClean="0"/>
              <a:t>Selections can be edited and combined using ‘</a:t>
            </a:r>
            <a:r>
              <a:rPr lang="en-US" sz="2900" b="1" dirty="0" err="1" smtClean="0"/>
              <a:t>casm</a:t>
            </a:r>
            <a:r>
              <a:rPr lang="en-US" sz="2900" b="1" dirty="0" smtClean="0"/>
              <a:t> select’</a:t>
            </a:r>
            <a:endParaRPr lang="en-US" sz="2900" dirty="0" smtClean="0"/>
          </a:p>
          <a:p>
            <a:pPr marL="0" indent="0">
              <a:buFont typeface="Arial"/>
              <a:buNone/>
            </a:pPr>
            <a:r>
              <a:rPr lang="en-US" sz="2900" dirty="0" smtClean="0"/>
              <a:t>The ‘MASTER’ selection is stored in the configuration database and is the default selection for most operations. A selection can be redirected to a file using </a:t>
            </a:r>
            <a:r>
              <a:rPr lang="en-US" sz="2600" dirty="0" smtClean="0">
                <a:latin typeface="Courier"/>
                <a:cs typeface="Courier"/>
              </a:rPr>
              <a:t>--output &lt;filename&gt;</a:t>
            </a: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900" dirty="0" smtClean="0"/>
              <a:t>Selection(s) to be operated can be read from a file using </a:t>
            </a:r>
            <a:r>
              <a:rPr lang="en-US" sz="2900" dirty="0" smtClean="0">
                <a:latin typeface="Courier"/>
                <a:cs typeface="Courier"/>
              </a:rPr>
              <a:t>--</a:t>
            </a:r>
            <a:r>
              <a:rPr lang="en-US" sz="2900" dirty="0" err="1" smtClean="0">
                <a:latin typeface="Courier"/>
                <a:cs typeface="Courier"/>
              </a:rPr>
              <a:t>configs</a:t>
            </a:r>
            <a:r>
              <a:rPr lang="en-US" sz="2900" dirty="0" smtClean="0">
                <a:latin typeface="Courier"/>
                <a:cs typeface="Courier"/>
              </a:rPr>
              <a:t> &lt;filename&gt;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Edit selections using CASM query syntax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 &lt;query&gt;	Create a selection from scratch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--set-on &lt;query&gt;	Set ‘selected’ from false to true if &lt;query&gt; is true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--set-off &lt;query&gt;	Set ‘selected’ from true to false if &lt;query&gt; is true</a:t>
            </a:r>
          </a:p>
          <a:p>
            <a:pPr marL="0" indent="0">
              <a:buNone/>
            </a:pPr>
            <a:r>
              <a:rPr lang="en-US" sz="2900" dirty="0"/>
              <a:t>Combine selections using logical operators (AND, OR, NOT, XOR</a:t>
            </a:r>
            <a:r>
              <a:rPr lang="en-US" sz="2900" dirty="0" smtClean="0"/>
              <a:t>)</a:t>
            </a:r>
            <a:endParaRPr lang="en-US" sz="29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8978" y="1568090"/>
            <a:ext cx="5493221" cy="3123596"/>
            <a:chOff x="1472278" y="1428998"/>
            <a:chExt cx="7661533" cy="43565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278" y="1428998"/>
              <a:ext cx="7661533" cy="43565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767338" y="1712552"/>
              <a:ext cx="1661661" cy="3974226"/>
            </a:xfrm>
            <a:prstGeom prst="rect">
              <a:avLst/>
            </a:prstGeom>
            <a:solidFill>
              <a:srgbClr val="0080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9715" y="1712552"/>
              <a:ext cx="904063" cy="3974225"/>
            </a:xfrm>
            <a:prstGeom prst="rect">
              <a:avLst/>
            </a:prstGeom>
            <a:solidFill>
              <a:srgbClr val="D112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11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376908" y="1497535"/>
            <a:ext cx="2555429" cy="3187353"/>
          </a:xfrm>
          <a:prstGeom prst="roundRect">
            <a:avLst>
              <a:gd name="adj" fmla="val 451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selections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7491" y="649803"/>
            <a:ext cx="8686800" cy="6208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900" b="1" dirty="0" smtClean="0"/>
              <a:t>Selections can be edited and combined using ‘</a:t>
            </a:r>
            <a:r>
              <a:rPr lang="en-US" sz="2900" b="1" dirty="0" err="1" smtClean="0"/>
              <a:t>casm</a:t>
            </a:r>
            <a:r>
              <a:rPr lang="en-US" sz="2900" b="1" dirty="0" smtClean="0"/>
              <a:t> select’</a:t>
            </a:r>
            <a:endParaRPr lang="en-US" sz="2900" dirty="0" smtClean="0"/>
          </a:p>
          <a:p>
            <a:pPr marL="0" indent="0">
              <a:buFont typeface="Arial"/>
              <a:buNone/>
            </a:pPr>
            <a:r>
              <a:rPr lang="en-US" sz="2900" dirty="0" smtClean="0"/>
              <a:t>The ‘MASTER’ selection is stored in the configuration database and is the default selection for most operations. A selection can be redirected to a file using </a:t>
            </a:r>
            <a:r>
              <a:rPr lang="en-US" sz="2600" dirty="0" smtClean="0">
                <a:latin typeface="Courier"/>
                <a:cs typeface="Courier"/>
              </a:rPr>
              <a:t>--output &lt;filename&gt;</a:t>
            </a: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900" dirty="0" smtClean="0"/>
              <a:t>Selection(s) to be operated can be read from a file using </a:t>
            </a:r>
            <a:r>
              <a:rPr lang="en-US" sz="2900" dirty="0" smtClean="0">
                <a:latin typeface="Courier"/>
                <a:cs typeface="Courier"/>
              </a:rPr>
              <a:t>--</a:t>
            </a:r>
            <a:r>
              <a:rPr lang="en-US" sz="2900" dirty="0" err="1" smtClean="0">
                <a:latin typeface="Courier"/>
                <a:cs typeface="Courier"/>
              </a:rPr>
              <a:t>configs</a:t>
            </a:r>
            <a:r>
              <a:rPr lang="en-US" sz="2900" dirty="0" smtClean="0">
                <a:latin typeface="Courier"/>
                <a:cs typeface="Courier"/>
              </a:rPr>
              <a:t> &lt;filename&gt;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Edit selections using CASM query syntax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 &lt;query&gt;	Create a selection from scratch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--set-on &lt;query&gt;	Set ‘selected’ from false to true if &lt;query&gt; is true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--set-off &lt;query&gt;	Set ‘selected’ from true to false if &lt;query&gt; is true</a:t>
            </a:r>
          </a:p>
          <a:p>
            <a:pPr marL="0" indent="0">
              <a:buNone/>
            </a:pPr>
            <a:r>
              <a:rPr lang="en-US" sz="2900" dirty="0"/>
              <a:t>Combine selections using logical operators (AND, OR, NOT, XOR</a:t>
            </a:r>
            <a:r>
              <a:rPr lang="en-US" sz="2900" dirty="0" smtClean="0"/>
              <a:t>)</a:t>
            </a:r>
            <a:endParaRPr lang="en-US" sz="29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8978" y="1568090"/>
            <a:ext cx="5493221" cy="3123596"/>
            <a:chOff x="1472278" y="1428998"/>
            <a:chExt cx="7661533" cy="43565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278" y="1428998"/>
              <a:ext cx="7661533" cy="43565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767338" y="1712552"/>
              <a:ext cx="1661661" cy="3974226"/>
            </a:xfrm>
            <a:prstGeom prst="rect">
              <a:avLst/>
            </a:prstGeom>
            <a:solidFill>
              <a:srgbClr val="0080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9715" y="1712552"/>
              <a:ext cx="904063" cy="3974225"/>
            </a:xfrm>
            <a:prstGeom prst="rect">
              <a:avLst/>
            </a:prstGeom>
            <a:solidFill>
              <a:srgbClr val="D112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6391019" y="1610423"/>
            <a:ext cx="2555429" cy="3074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Predefined selections:</a:t>
            </a:r>
          </a:p>
          <a:p>
            <a:pPr marL="182880" indent="-182880"/>
            <a:r>
              <a:rPr lang="en-US" sz="1800" dirty="0" smtClean="0"/>
              <a:t>‘ALL’: specifies the total configuration database.</a:t>
            </a:r>
          </a:p>
          <a:p>
            <a:pPr marL="182880" indent="-182880"/>
            <a:r>
              <a:rPr lang="en-US" sz="1800" dirty="0" smtClean="0"/>
              <a:t>‘CALCULATED’: specifies all configurations for which DFT data exist.</a:t>
            </a:r>
          </a:p>
          <a:p>
            <a:pPr marL="182880" indent="-182880"/>
            <a:r>
              <a:rPr lang="en-US" sz="1800" dirty="0" smtClean="0"/>
              <a:t>‘NONE’: equivalent to ‘ALL’ but with all ‘selected’ bits set to 0</a:t>
            </a:r>
            <a:endParaRPr lang="en-US" sz="1400" dirty="0" smtClean="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059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Query Syntax, Part II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6380" y="697785"/>
            <a:ext cx="8925287" cy="6043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CASM query syntax </a:t>
            </a:r>
            <a:r>
              <a:rPr lang="en-US" sz="2800" dirty="0" smtClean="0"/>
              <a:t>provides simple interface to </a:t>
            </a:r>
            <a:r>
              <a:rPr lang="en-US" sz="2800" b="1" dirty="0" smtClean="0"/>
              <a:t>explore</a:t>
            </a:r>
            <a:r>
              <a:rPr lang="en-US" sz="2800" dirty="0" smtClean="0"/>
              <a:t>, </a:t>
            </a:r>
            <a:r>
              <a:rPr lang="en-US" sz="2800" b="1" dirty="0" smtClean="0"/>
              <a:t>screen</a:t>
            </a:r>
            <a:r>
              <a:rPr lang="en-US" sz="2800" dirty="0" smtClean="0"/>
              <a:t>, and select configurations.</a:t>
            </a:r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r>
              <a:rPr lang="en-US" sz="2800" dirty="0" smtClean="0"/>
              <a:t>Use ‘</a:t>
            </a:r>
            <a:r>
              <a:rPr lang="en-US" sz="2800" dirty="0" err="1" smtClean="0"/>
              <a:t>casm</a:t>
            </a:r>
            <a:r>
              <a:rPr lang="en-US" sz="2800" dirty="0" smtClean="0"/>
              <a:t> query’ to print properties of selected configurations (supports JSON and CSV)</a:t>
            </a:r>
            <a:endParaRPr lang="en-US" sz="2800" dirty="0"/>
          </a:p>
          <a:p>
            <a:pPr marL="0" indent="0">
              <a:buFont typeface="Arial"/>
              <a:buNone/>
            </a:pPr>
            <a:r>
              <a:rPr lang="en-US" sz="2800" dirty="0" smtClean="0"/>
              <a:t>Example: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>
                <a:latin typeface="Courier"/>
                <a:cs typeface="Courier"/>
              </a:rPr>
              <a:t>casm</a:t>
            </a:r>
            <a:r>
              <a:rPr lang="en-US" sz="2800" dirty="0" smtClean="0">
                <a:latin typeface="Courier"/>
                <a:cs typeface="Courier"/>
              </a:rPr>
              <a:t> query --columns "comp(</a:t>
            </a:r>
            <a:r>
              <a:rPr lang="en-US" sz="2800" dirty="0">
                <a:latin typeface="Courier"/>
                <a:cs typeface="Courier"/>
              </a:rPr>
              <a:t>a</a:t>
            </a:r>
            <a:r>
              <a:rPr lang="en-US" sz="2800" dirty="0" smtClean="0">
                <a:latin typeface="Courier"/>
                <a:cs typeface="Courier"/>
              </a:rPr>
              <a:t>)" "</a:t>
            </a:r>
            <a:r>
              <a:rPr lang="en-US" sz="2800" dirty="0" err="1" smtClean="0">
                <a:latin typeface="Courier"/>
                <a:cs typeface="Courier"/>
              </a:rPr>
              <a:t>formation_energy</a:t>
            </a:r>
            <a:r>
              <a:rPr lang="en-US" sz="2800" dirty="0" smtClean="0">
                <a:latin typeface="Courier"/>
                <a:cs typeface="Courier"/>
              </a:rPr>
              <a:t>" --</a:t>
            </a:r>
            <a:r>
              <a:rPr lang="en-US" sz="2800" dirty="0" err="1" smtClean="0">
                <a:latin typeface="Courier"/>
                <a:cs typeface="Courier"/>
              </a:rPr>
              <a:t>configs</a:t>
            </a:r>
            <a:r>
              <a:rPr lang="en-US" sz="2800" dirty="0" smtClean="0">
                <a:latin typeface="Courier"/>
                <a:cs typeface="Courier"/>
              </a:rPr>
              <a:t> </a:t>
            </a:r>
            <a:r>
              <a:rPr lang="en-US" sz="2800" dirty="0" err="1" smtClean="0">
                <a:latin typeface="Courier"/>
                <a:cs typeface="Courier"/>
              </a:rPr>
              <a:t>select.csv</a:t>
            </a:r>
            <a:endParaRPr lang="en-US" sz="28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US" sz="2800" dirty="0" smtClean="0"/>
              <a:t>will print ‘</a:t>
            </a:r>
            <a:r>
              <a:rPr lang="en-US" sz="2800" dirty="0" err="1" smtClean="0"/>
              <a:t>casm</a:t>
            </a:r>
            <a:r>
              <a:rPr lang="en-US" sz="2800" dirty="0" smtClean="0"/>
              <a:t> select’-style CSV output to the screen:</a:t>
            </a:r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r>
              <a:rPr lang="en-US" sz="2800" dirty="0" smtClean="0"/>
              <a:t>output can be redirected to a file with </a:t>
            </a:r>
            <a:r>
              <a:rPr lang="en-US" sz="2800" dirty="0" smtClean="0">
                <a:latin typeface="Courier"/>
                <a:cs typeface="Courier"/>
              </a:rPr>
              <a:t>--output &lt;filename&gt;</a:t>
            </a:r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r>
              <a:rPr lang="en-US" sz="2800" dirty="0" smtClean="0"/>
              <a:t>Query syntax can also be used to screen configurations at the enumeration stage, so they don’t pollute the configuration database.</a:t>
            </a:r>
          </a:p>
          <a:p>
            <a:pPr marL="0" indent="0">
              <a:buFont typeface="Arial"/>
              <a:buNone/>
            </a:pPr>
            <a:r>
              <a:rPr lang="en-US" sz="2800" dirty="0" smtClean="0"/>
              <a:t>Example: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>
                <a:latin typeface="Courier"/>
                <a:cs typeface="Courier"/>
              </a:rPr>
              <a:t>casm</a:t>
            </a:r>
            <a:r>
              <a:rPr lang="en-US" sz="2800" dirty="0" smtClean="0">
                <a:latin typeface="Courier"/>
                <a:cs typeface="Courier"/>
              </a:rPr>
              <a:t> </a:t>
            </a:r>
            <a:r>
              <a:rPr lang="en-US" sz="2800" dirty="0" err="1" smtClean="0">
                <a:latin typeface="Courier"/>
                <a:cs typeface="Courier"/>
              </a:rPr>
              <a:t>enum</a:t>
            </a:r>
            <a:r>
              <a:rPr lang="en-US" sz="2800" dirty="0" smtClean="0">
                <a:latin typeface="Courier"/>
                <a:cs typeface="Courier"/>
              </a:rPr>
              <a:t> --configurations --all --</a:t>
            </a:r>
            <a:r>
              <a:rPr lang="en-US" sz="2800" dirty="0">
                <a:latin typeface="Courier"/>
                <a:cs typeface="Courier"/>
              </a:rPr>
              <a:t>filter "</a:t>
            </a:r>
            <a:r>
              <a:rPr lang="en-US" sz="2800" dirty="0" err="1">
                <a:latin typeface="Courier"/>
                <a:cs typeface="Courier"/>
              </a:rPr>
              <a:t>lt</a:t>
            </a:r>
            <a:r>
              <a:rPr lang="en-US" sz="2800" dirty="0" smtClean="0">
                <a:latin typeface="Courier"/>
                <a:cs typeface="Courier"/>
              </a:rPr>
              <a:t>(</a:t>
            </a:r>
            <a:r>
              <a:rPr lang="en-US" sz="2800" dirty="0" err="1" smtClean="0">
                <a:latin typeface="Courier"/>
                <a:cs typeface="Courier"/>
              </a:rPr>
              <a:t>atom_frac</a:t>
            </a:r>
            <a:r>
              <a:rPr lang="en-US" sz="2800" dirty="0" smtClean="0">
                <a:latin typeface="Courier"/>
                <a:cs typeface="Courier"/>
              </a:rPr>
              <a:t>(O),</a:t>
            </a:r>
            <a:r>
              <a:rPr lang="en-US" sz="2800" dirty="0">
                <a:latin typeface="Courier"/>
                <a:cs typeface="Courier"/>
              </a:rPr>
              <a:t>0.25</a:t>
            </a:r>
            <a:r>
              <a:rPr lang="en-US" sz="2800" dirty="0" smtClean="0">
                <a:latin typeface="Courier"/>
                <a:cs typeface="Courier"/>
              </a:rPr>
              <a:t>)"</a:t>
            </a:r>
          </a:p>
          <a:p>
            <a:pPr marL="0" indent="0">
              <a:buFont typeface="Arial"/>
              <a:buNone/>
            </a:pPr>
            <a:r>
              <a:rPr lang="en-US" sz="2800" dirty="0" smtClean="0"/>
              <a:t>will only enumerate configurations that are dilute in oxygen (having O atomic fraction less than 0.25)</a:t>
            </a:r>
            <a:endParaRPr lang="en-US" sz="2400" dirty="0"/>
          </a:p>
        </p:txBody>
      </p:sp>
      <p:pic>
        <p:nvPicPr>
          <p:cNvPr id="3" name="Picture 2" descr="qu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1" y="2195689"/>
            <a:ext cx="6692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8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777" y="649804"/>
            <a:ext cx="8229600" cy="60811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1:30 – 3:00:</a:t>
            </a:r>
          </a:p>
          <a:p>
            <a:r>
              <a:rPr lang="en-US" sz="2800" dirty="0" smtClean="0"/>
              <a:t>Crystal </a:t>
            </a:r>
            <a:r>
              <a:rPr lang="en-US" sz="2800" dirty="0"/>
              <a:t>structure identification &amp; </a:t>
            </a:r>
            <a:r>
              <a:rPr lang="en-US" sz="2800" dirty="0" smtClean="0"/>
              <a:t>specification</a:t>
            </a:r>
          </a:p>
          <a:p>
            <a:r>
              <a:rPr lang="en-US" sz="2800" dirty="0" smtClean="0"/>
              <a:t>Symmetry analysis</a:t>
            </a:r>
          </a:p>
          <a:p>
            <a:r>
              <a:rPr lang="en-US" sz="2800" dirty="0" smtClean="0"/>
              <a:t>Using CASM to manage data</a:t>
            </a:r>
            <a:endParaRPr lang="en-US" sz="2800" dirty="0"/>
          </a:p>
          <a:p>
            <a:pPr lvl="1"/>
            <a:r>
              <a:rPr lang="en-US" sz="2400" dirty="0" smtClean="0"/>
              <a:t>Configuration selections and query syntax</a:t>
            </a:r>
            <a:endParaRPr lang="en-US" sz="2400" dirty="0"/>
          </a:p>
          <a:p>
            <a:pPr lvl="1"/>
            <a:r>
              <a:rPr lang="en-US" sz="2400" dirty="0" smtClean="0"/>
              <a:t>Maintaining sanity with cluster expansion profiles </a:t>
            </a:r>
          </a:p>
          <a:p>
            <a:r>
              <a:rPr lang="en-US" sz="2800" dirty="0" smtClean="0"/>
              <a:t>Cluster expansion basics</a:t>
            </a:r>
            <a:endParaRPr lang="en-US" sz="2800" dirty="0"/>
          </a:p>
          <a:p>
            <a:pPr lvl="1"/>
            <a:r>
              <a:rPr lang="en-US" sz="2400" dirty="0"/>
              <a:t>Configuration enumeration</a:t>
            </a:r>
          </a:p>
          <a:p>
            <a:pPr lvl="1"/>
            <a:r>
              <a:rPr lang="en-US" sz="2400" dirty="0"/>
              <a:t>Cluster </a:t>
            </a:r>
            <a:r>
              <a:rPr lang="en-US" sz="2400" dirty="0" smtClean="0"/>
              <a:t>expansion basis sets </a:t>
            </a:r>
            <a:r>
              <a:rPr lang="en-US" sz="2400" dirty="0"/>
              <a:t>&amp; correlation </a:t>
            </a:r>
            <a:r>
              <a:rPr lang="en-US" sz="2400" dirty="0" smtClean="0"/>
              <a:t>evaluation</a:t>
            </a:r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3:30 – 5:00:</a:t>
            </a:r>
          </a:p>
          <a:p>
            <a:r>
              <a:rPr lang="en-US" sz="2800" dirty="0" smtClean="0"/>
              <a:t>Parameterizing cluster expansions</a:t>
            </a:r>
          </a:p>
          <a:p>
            <a:r>
              <a:rPr lang="en-US" sz="2800" dirty="0" smtClean="0"/>
              <a:t>Predicting thermodynamic properties with grand canonical Monte Carlo</a:t>
            </a:r>
          </a:p>
          <a:p>
            <a:r>
              <a:rPr lang="en-US" sz="2800" dirty="0" smtClean="0"/>
              <a:t>Free energy integration and phase diagram construction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807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DFT calculations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41778"/>
            <a:ext cx="8229600" cy="53622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Provide DFT code input </a:t>
            </a:r>
            <a:r>
              <a:rPr lang="en-US" sz="2800" dirty="0" smtClean="0"/>
              <a:t>files and parameters</a:t>
            </a:r>
            <a:endParaRPr lang="en-US" sz="2800" dirty="0"/>
          </a:p>
          <a:p>
            <a:pPr lvl="1"/>
            <a:r>
              <a:rPr lang="en-US" sz="2400" dirty="0" err="1" smtClean="0"/>
              <a:t>Pseudopotentials</a:t>
            </a:r>
            <a:r>
              <a:rPr lang="en-US" sz="2400" dirty="0" smtClean="0"/>
              <a:t>, k-point density, energy cut-off, and settings files</a:t>
            </a:r>
            <a:endParaRPr lang="en-US" sz="24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Use ‘</a:t>
            </a:r>
            <a:r>
              <a:rPr lang="en-US" sz="2800" dirty="0" err="1" smtClean="0"/>
              <a:t>casm</a:t>
            </a:r>
            <a:r>
              <a:rPr lang="en-US" sz="2800" dirty="0" smtClean="0"/>
              <a:t> select’ to identify a selection of </a:t>
            </a:r>
            <a:r>
              <a:rPr lang="en-US" sz="2800" dirty="0"/>
              <a:t>configurations to calculate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/>
              <a:t>casm-calc --submit</a:t>
            </a:r>
            <a:r>
              <a:rPr lang="en-US" sz="2800" dirty="0" smtClean="0"/>
              <a:t> --</a:t>
            </a:r>
            <a:r>
              <a:rPr lang="en-US" sz="2800" dirty="0" err="1" smtClean="0"/>
              <a:t>configs</a:t>
            </a:r>
            <a:r>
              <a:rPr lang="en-US" sz="2800" dirty="0" smtClean="0"/>
              <a:t> </a:t>
            </a:r>
            <a:r>
              <a:rPr lang="en-US" sz="2800" dirty="0" err="1" smtClean="0"/>
              <a:t>my_selection.csv</a:t>
            </a:r>
            <a:endParaRPr lang="en-US" sz="2800" dirty="0"/>
          </a:p>
          <a:p>
            <a:pPr lvl="1"/>
            <a:r>
              <a:rPr lang="en-US" sz="2400" dirty="0" err="1" smtClean="0"/>
              <a:t>vasp.relax</a:t>
            </a:r>
            <a:r>
              <a:rPr lang="en-US" sz="2400" dirty="0" smtClean="0"/>
              <a:t> is python script that automates job submission for each configuration. It submits the DFT </a:t>
            </a:r>
            <a:r>
              <a:rPr lang="en-US" sz="2400" dirty="0"/>
              <a:t>calculation, </a:t>
            </a:r>
            <a:r>
              <a:rPr lang="en-US" sz="2400" dirty="0" smtClean="0"/>
              <a:t>handles common errors, ensures that results are converged and relaxed, and writes </a:t>
            </a:r>
            <a:r>
              <a:rPr lang="en-US" sz="2400" dirty="0"/>
              <a:t>results </a:t>
            </a:r>
            <a:r>
              <a:rPr lang="en-US" sz="2400" dirty="0" smtClean="0"/>
              <a:t>to </a:t>
            </a:r>
            <a:r>
              <a:rPr lang="en-US" sz="2400" dirty="0"/>
              <a:t>a format CASM </a:t>
            </a:r>
            <a:r>
              <a:rPr lang="en-US" sz="2400" dirty="0" smtClean="0"/>
              <a:t>understands (</a:t>
            </a:r>
            <a:r>
              <a:rPr lang="en-US" sz="2400" dirty="0" err="1" smtClean="0"/>
              <a:t>properties.calc.json</a:t>
            </a:r>
            <a:r>
              <a:rPr lang="en-US" sz="2400" dirty="0" smtClean="0"/>
              <a:t>).</a:t>
            </a:r>
          </a:p>
          <a:p>
            <a:pPr lvl="1"/>
            <a:r>
              <a:rPr lang="en-US" sz="2400" dirty="0" smtClean="0"/>
              <a:t>Uses ‘</a:t>
            </a:r>
            <a:r>
              <a:rPr lang="en-US" sz="2400" dirty="0" err="1" smtClean="0"/>
              <a:t>pbs</a:t>
            </a:r>
            <a:r>
              <a:rPr lang="en-US" sz="2400" dirty="0" smtClean="0"/>
              <a:t>’ python module to automate job submission</a:t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>
                <a:hlinkClick r:id="rId2"/>
              </a:rPr>
              <a:t>https://github.com/prisms-center/</a:t>
            </a:r>
            <a:r>
              <a:rPr lang="en-US" sz="2400" dirty="0" smtClean="0">
                <a:hlinkClick r:id="rId2"/>
              </a:rPr>
              <a:t>pbs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800" dirty="0" smtClean="0"/>
              <a:t>Current support for VASP and SeqQeust; QuantumEspresso partially completed, and support for other codes is planned. Contributions from the user community are encouraged!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72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properties.calc.json</a:t>
            </a:r>
            <a:r>
              <a:rPr lang="en-US" dirty="0" smtClean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1" y="1524000"/>
            <a:ext cx="3338688" cy="508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CASM interprets calculation data from </a:t>
            </a:r>
            <a:r>
              <a:rPr lang="en-US" sz="2800" dirty="0" err="1" smtClean="0"/>
              <a:t>properties.calc.json</a:t>
            </a:r>
            <a:r>
              <a:rPr lang="en-US" sz="2800" dirty="0"/>
              <a:t> </a:t>
            </a:r>
            <a:r>
              <a:rPr lang="en-US" sz="2800" dirty="0" smtClean="0"/>
              <a:t>file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Generated by ‘</a:t>
            </a:r>
            <a:r>
              <a:rPr lang="en-US" sz="2800" dirty="0" err="1" smtClean="0"/>
              <a:t>vasp.relax</a:t>
            </a:r>
            <a:r>
              <a:rPr lang="en-US" sz="2800" dirty="0" smtClean="0"/>
              <a:t>’ or manually using ‘</a:t>
            </a:r>
            <a:r>
              <a:rPr lang="en-US" sz="2800" dirty="0" err="1" smtClean="0"/>
              <a:t>vasp.relax.report</a:t>
            </a:r>
            <a:r>
              <a:rPr lang="en-US" sz="2800" dirty="0" smtClean="0"/>
              <a:t>’</a:t>
            </a:r>
            <a:endParaRPr lang="en-US" sz="2800" dirty="0"/>
          </a:p>
        </p:txBody>
      </p:sp>
      <p:pic>
        <p:nvPicPr>
          <p:cNvPr id="4" name="Picture 3" descr="properties.calc.j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25" y="1282237"/>
            <a:ext cx="4755444" cy="55616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6784" y="763390"/>
            <a:ext cx="780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$ROOT/</a:t>
            </a:r>
            <a:r>
              <a:rPr lang="en-US" dirty="0" err="1">
                <a:latin typeface="Courier"/>
                <a:cs typeface="Courier"/>
              </a:rPr>
              <a:t>training_data</a:t>
            </a:r>
            <a:r>
              <a:rPr lang="en-US" dirty="0">
                <a:latin typeface="Courier"/>
                <a:cs typeface="Courier"/>
              </a:rPr>
              <a:t>/$SCEL/$CONFIGID/</a:t>
            </a:r>
            <a:r>
              <a:rPr lang="en-US" dirty="0" err="1">
                <a:latin typeface="Courier"/>
                <a:cs typeface="Courier"/>
              </a:rPr>
              <a:t>calctype</a:t>
            </a:r>
            <a:r>
              <a:rPr lang="en-US" dirty="0">
                <a:latin typeface="Courier"/>
                <a:cs typeface="Courier"/>
              </a:rPr>
              <a:t>.$CALCTYPE</a:t>
            </a:r>
            <a:r>
              <a:rPr lang="en-US" dirty="0" smtClean="0">
                <a:latin typeface="Courier"/>
                <a:cs typeface="Courier"/>
              </a:rPr>
              <a:t>/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190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711660" y="1520189"/>
            <a:ext cx="3103171" cy="3103171"/>
            <a:chOff x="1080273" y="2262885"/>
            <a:chExt cx="3664412" cy="3664413"/>
          </a:xfrm>
        </p:grpSpPr>
        <p:grpSp>
          <p:nvGrpSpPr>
            <p:cNvPr id="8" name="Group 7"/>
            <p:cNvGrpSpPr/>
            <p:nvPr/>
          </p:nvGrpSpPr>
          <p:grpSpPr>
            <a:xfrm>
              <a:off x="1080273" y="2262885"/>
              <a:ext cx="3664412" cy="3664412"/>
              <a:chOff x="1080273" y="2262885"/>
              <a:chExt cx="3664412" cy="3664412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 rot="16200000">
              <a:off x="1080273" y="2262886"/>
              <a:ext cx="3664412" cy="3664412"/>
              <a:chOff x="1080273" y="2262885"/>
              <a:chExt cx="3664412" cy="3664412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4" name="Picture 93" descr="balls.pn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2" y="2105623"/>
            <a:ext cx="2755392" cy="26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Relaxations and Mapping/Import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0756" y="800228"/>
            <a:ext cx="5230345" cy="58743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err="1"/>
              <a:t>casm</a:t>
            </a:r>
            <a:r>
              <a:rPr lang="en-US" sz="2800" dirty="0"/>
              <a:t> update:</a:t>
            </a:r>
          </a:p>
          <a:p>
            <a:pPr marL="457200" lvl="1" indent="0">
              <a:buNone/>
            </a:pPr>
            <a:r>
              <a:rPr lang="en-US" sz="2400" dirty="0" smtClean="0"/>
              <a:t>Read all new property files, and check relaxation</a:t>
            </a:r>
            <a:endParaRPr lang="en-US" sz="2400" dirty="0"/>
          </a:p>
          <a:p>
            <a:pPr marL="0" indent="0">
              <a:buNone/>
            </a:pPr>
            <a:r>
              <a:rPr lang="en-US" sz="2800" dirty="0" err="1" smtClean="0"/>
              <a:t>lattice_deformation</a:t>
            </a:r>
            <a:r>
              <a:rPr lang="en-US" sz="2800" dirty="0" smtClean="0"/>
              <a:t> (LD):</a:t>
            </a:r>
            <a:endParaRPr lang="en-US" sz="2800" dirty="0"/>
          </a:p>
          <a:p>
            <a:pPr marL="457200" lvl="1" indent="0">
              <a:buNone/>
            </a:pPr>
            <a:r>
              <a:rPr lang="en-US" sz="2400" dirty="0"/>
              <a:t>Degree of homogeneous strain (per atom)</a:t>
            </a:r>
            <a:endParaRPr lang="en-US" sz="2000" dirty="0"/>
          </a:p>
          <a:p>
            <a:pPr marL="0" indent="0">
              <a:buNone/>
            </a:pPr>
            <a:r>
              <a:rPr lang="en-US" sz="2800" dirty="0" err="1" smtClean="0"/>
              <a:t>basis_deformation</a:t>
            </a:r>
            <a:r>
              <a:rPr lang="en-US" sz="2800" dirty="0" smtClean="0"/>
              <a:t> (BD):</a:t>
            </a:r>
            <a:endParaRPr lang="en-US" sz="2800" dirty="0"/>
          </a:p>
          <a:p>
            <a:pPr marL="457200" lvl="1" indent="0">
              <a:buNone/>
            </a:pPr>
            <a:r>
              <a:rPr lang="en-US" sz="2400" dirty="0"/>
              <a:t>Mean square displacement</a:t>
            </a:r>
            <a:endParaRPr lang="en-US" sz="2000" dirty="0"/>
          </a:p>
          <a:p>
            <a:pPr marL="0" indent="0">
              <a:buNone/>
            </a:pPr>
            <a:r>
              <a:rPr lang="en-US" sz="2800" dirty="0" smtClean="0"/>
              <a:t>total deformation cost:</a:t>
            </a:r>
            <a:endParaRPr lang="en-US" sz="2800" dirty="0"/>
          </a:p>
          <a:p>
            <a:pPr marL="457200" lvl="1" indent="0">
              <a:buNone/>
            </a:pPr>
            <a:r>
              <a:rPr lang="en-US" sz="2400" dirty="0" smtClean="0"/>
              <a:t>w*LD+(1-w)*BD ,   0&lt;w&lt;1</a:t>
            </a:r>
            <a:endParaRPr lang="en-US" sz="2000" dirty="0"/>
          </a:p>
          <a:p>
            <a:pPr marL="0" indent="0">
              <a:buNone/>
            </a:pPr>
            <a:r>
              <a:rPr lang="en-US" sz="2800" dirty="0" err="1" smtClean="0"/>
              <a:t>casm</a:t>
            </a:r>
            <a:r>
              <a:rPr lang="en-US" sz="2800" dirty="0" smtClean="0"/>
              <a:t> </a:t>
            </a:r>
            <a:r>
              <a:rPr lang="en-US" sz="2800" dirty="0"/>
              <a:t>import:</a:t>
            </a:r>
          </a:p>
          <a:p>
            <a:pPr marL="457200" lvl="1" indent="0">
              <a:buNone/>
            </a:pPr>
            <a:r>
              <a:rPr lang="en-US" sz="2400" dirty="0" smtClean="0"/>
              <a:t>Use </a:t>
            </a:r>
            <a:r>
              <a:rPr lang="en-US" sz="2400" dirty="0"/>
              <a:t>same algorithms as </a:t>
            </a:r>
            <a:r>
              <a:rPr lang="en-US" sz="2400" dirty="0" err="1"/>
              <a:t>casm</a:t>
            </a:r>
            <a:r>
              <a:rPr lang="en-US" sz="2400" dirty="0"/>
              <a:t> update to add ideal or relaxed configurations to project (even if not enumerated</a:t>
            </a:r>
            <a:r>
              <a:rPr lang="en-US" sz="2400" dirty="0" smtClean="0"/>
              <a:t>)</a:t>
            </a:r>
            <a:endParaRPr lang="en-US" sz="20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5524371" y="1033682"/>
            <a:ext cx="3633277" cy="3639281"/>
            <a:chOff x="5651370" y="1616117"/>
            <a:chExt cx="3633277" cy="3639281"/>
          </a:xfrm>
        </p:grpSpPr>
        <p:sp>
          <p:nvSpPr>
            <p:cNvPr id="35" name="Parallelogram 34"/>
            <p:cNvSpPr/>
            <p:nvPr/>
          </p:nvSpPr>
          <p:spPr>
            <a:xfrm rot="21240000">
              <a:off x="5651370" y="1616117"/>
              <a:ext cx="3633277" cy="3394351"/>
            </a:xfrm>
            <a:prstGeom prst="parallelogram">
              <a:avLst>
                <a:gd name="adj" fmla="val 21849"/>
              </a:avLst>
            </a:prstGeom>
            <a:solidFill>
              <a:srgbClr val="008000">
                <a:alpha val="28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5838661" y="4889203"/>
              <a:ext cx="2872843" cy="316592"/>
            </a:xfrm>
            <a:prstGeom prst="line">
              <a:avLst/>
            </a:prstGeom>
            <a:ln w="76200" cmpd="sng">
              <a:solidFill>
                <a:srgbClr val="008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838659" y="1746392"/>
              <a:ext cx="390983" cy="3483302"/>
            </a:xfrm>
            <a:prstGeom prst="line">
              <a:avLst/>
            </a:prstGeom>
            <a:ln w="76200" cmpd="sng">
              <a:solidFill>
                <a:srgbClr val="008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6618771" y="3230696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976663" y="3776018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138059" y="4862857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340643" y="2979751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552695" y="2210172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845977" y="4178704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022659" y="2782038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128917" y="3818427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760768" y="4948310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372413" y="4886757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487324" y="3943383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935948" y="4819308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908557" y="2169308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691450" y="2210172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838659" y="3065227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167859" y="2041467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/>
          <p:cNvSpPr/>
          <p:nvPr/>
        </p:nvSpPr>
        <p:spPr>
          <a:xfrm>
            <a:off x="6019637" y="4757383"/>
            <a:ext cx="26597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Very large relaxations may change the configuration. Conflicts can be resolved using either min-energy or min-deformation rule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84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energy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41778"/>
            <a:ext cx="8229600" cy="5362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Chemical energy can only be measured relative to reference compounds</a:t>
            </a:r>
            <a:endParaRPr lang="en-US" sz="2800" dirty="0"/>
          </a:p>
        </p:txBody>
      </p:sp>
      <p:pic>
        <p:nvPicPr>
          <p:cNvPr id="5" name="Picture 4" descr="Form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r="5426"/>
          <a:stretch/>
        </p:blipFill>
        <p:spPr>
          <a:xfrm>
            <a:off x="197557" y="2135358"/>
            <a:ext cx="4423636" cy="353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9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energy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41778"/>
            <a:ext cx="8229600" cy="105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Chemical energy can only be measured relative to reference compounds</a:t>
            </a:r>
          </a:p>
        </p:txBody>
      </p:sp>
      <p:pic>
        <p:nvPicPr>
          <p:cNvPr id="5" name="Picture 4" descr="Form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r="5426"/>
          <a:stretch/>
        </p:blipFill>
        <p:spPr>
          <a:xfrm>
            <a:off x="197557" y="2135358"/>
            <a:ext cx="4423636" cy="35334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5000" y="2398889"/>
            <a:ext cx="1905000" cy="2822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04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energy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41778"/>
            <a:ext cx="8229600" cy="105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Chemical energy can only be measured relative to reference compounds</a:t>
            </a:r>
          </a:p>
        </p:txBody>
      </p:sp>
      <p:pic>
        <p:nvPicPr>
          <p:cNvPr id="5" name="Picture 4" descr="Form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r="5426"/>
          <a:stretch/>
        </p:blipFill>
        <p:spPr>
          <a:xfrm>
            <a:off x="197557" y="2135358"/>
            <a:ext cx="4423636" cy="3533421"/>
          </a:xfrm>
          <a:prstGeom prst="rect">
            <a:avLst/>
          </a:prstGeom>
        </p:spPr>
      </p:pic>
      <p:pic>
        <p:nvPicPr>
          <p:cNvPr id="6" name="Picture 5" descr="FormE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r="7440"/>
          <a:stretch/>
        </p:blipFill>
        <p:spPr>
          <a:xfrm>
            <a:off x="4670778" y="2135358"/>
            <a:ext cx="4374445" cy="35334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5000" y="2398889"/>
            <a:ext cx="1905000" cy="2822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2896" y="5956280"/>
            <a:ext cx="8904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Courier"/>
                <a:cs typeface="Courier"/>
              </a:rPr>
              <a:t>casm</a:t>
            </a:r>
            <a:r>
              <a:rPr lang="en-US" sz="2400" dirty="0" smtClean="0">
                <a:latin typeface="Courier"/>
                <a:cs typeface="Courier"/>
              </a:rPr>
              <a:t> ref --set-auto </a:t>
            </a:r>
            <a:r>
              <a:rPr lang="en-US" sz="2400" dirty="0" smtClean="0"/>
              <a:t>will attempt to set energy references as near to extreme </a:t>
            </a:r>
            <a:r>
              <a:rPr lang="en-US" sz="2400" dirty="0" err="1" smtClean="0"/>
              <a:t>stoichiometries</a:t>
            </a:r>
            <a:r>
              <a:rPr lang="en-US" sz="2400" dirty="0" smtClean="0"/>
              <a:t> as possible (left case)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117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4"/>
          <p:cNvSpPr>
            <a:spLocks noChangeArrowheads="1"/>
          </p:cNvSpPr>
          <p:nvPr/>
        </p:nvSpPr>
        <p:spPr bwMode="auto">
          <a:xfrm>
            <a:off x="1536700" y="1003300"/>
            <a:ext cx="6070600" cy="1181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First-principles energies of a “few” excitations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2" name="Rectangle 5"/>
          <p:cNvSpPr>
            <a:spLocks noChangeArrowheads="1"/>
          </p:cNvSpPr>
          <p:nvPr/>
        </p:nvSpPr>
        <p:spPr bwMode="auto">
          <a:xfrm>
            <a:off x="2438400" y="2717800"/>
            <a:ext cx="4343400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Lattice Model Hamiltonian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3" name="Rectangle 6"/>
          <p:cNvSpPr>
            <a:spLocks noChangeArrowheads="1"/>
          </p:cNvSpPr>
          <p:nvPr/>
        </p:nvSpPr>
        <p:spPr bwMode="auto">
          <a:xfrm>
            <a:off x="3352800" y="4318000"/>
            <a:ext cx="2514600" cy="1143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Monte Carlo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4" name="Line 7"/>
          <p:cNvSpPr>
            <a:spLocks noChangeShapeType="1"/>
          </p:cNvSpPr>
          <p:nvPr/>
        </p:nvSpPr>
        <p:spPr bwMode="auto">
          <a:xfrm>
            <a:off x="4572000" y="2184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5" name="Line 8"/>
          <p:cNvSpPr>
            <a:spLocks noChangeShapeType="1"/>
          </p:cNvSpPr>
          <p:nvPr/>
        </p:nvSpPr>
        <p:spPr bwMode="auto">
          <a:xfrm>
            <a:off x="4572000" y="3784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6" name="Oval 9"/>
          <p:cNvSpPr>
            <a:spLocks noChangeArrowheads="1"/>
          </p:cNvSpPr>
          <p:nvPr/>
        </p:nvSpPr>
        <p:spPr bwMode="auto">
          <a:xfrm>
            <a:off x="2514600" y="5994400"/>
            <a:ext cx="4114800" cy="838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>
                <a:solidFill>
                  <a:srgbClr val="009900"/>
                </a:solidFill>
                <a:latin typeface="Times" charset="0"/>
                <a:ea typeface="굴림" charset="0"/>
                <a:cs typeface="굴림" charset="0"/>
              </a:rPr>
              <a:t>Thermodynamics</a:t>
            </a:r>
            <a:endParaRPr lang="en-US" altLang="ko-KR" sz="3200" b="1">
              <a:solidFill>
                <a:srgbClr val="3333CC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7" name="Line 10"/>
          <p:cNvSpPr>
            <a:spLocks noChangeShapeType="1"/>
          </p:cNvSpPr>
          <p:nvPr/>
        </p:nvSpPr>
        <p:spPr bwMode="auto">
          <a:xfrm>
            <a:off x="4572000" y="5461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65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983629"/>
              </p:ext>
            </p:extLst>
          </p:nvPr>
        </p:nvGraphicFramePr>
        <p:xfrm>
          <a:off x="2743200" y="3276600"/>
          <a:ext cx="3886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65" name="Equation" r:id="rId3" imgW="6146800" imgH="698500" progId="Equation.3">
                  <p:embed/>
                </p:oleObj>
              </mc:Choice>
              <mc:Fallback>
                <p:oleObj name="Equation" r:id="rId3" imgW="6146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76600"/>
                        <a:ext cx="3886200" cy="4413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043164"/>
              </p:ext>
            </p:extLst>
          </p:nvPr>
        </p:nvGraphicFramePr>
        <p:xfrm>
          <a:off x="3810000" y="4800600"/>
          <a:ext cx="1600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66" name="Equation" r:id="rId5" imgW="1219200" imgH="457200" progId="Equation.3">
                  <p:embed/>
                </p:oleObj>
              </mc:Choice>
              <mc:Fallback>
                <p:oleObj name="Equation" r:id="rId5" imgW="1219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800600"/>
                        <a:ext cx="1600200" cy="6016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405107"/>
              </p:ext>
            </p:extLst>
          </p:nvPr>
        </p:nvGraphicFramePr>
        <p:xfrm>
          <a:off x="6248400" y="5535613"/>
          <a:ext cx="2587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67" name="Equation" r:id="rId7" imgW="939800" imgH="203200" progId="Equation.3">
                  <p:embed/>
                </p:oleObj>
              </mc:Choice>
              <mc:Fallback>
                <p:oleObj name="Equation" r:id="rId7" imgW="939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535613"/>
                        <a:ext cx="2587625" cy="5603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822458"/>
              </p:ext>
            </p:extLst>
          </p:nvPr>
        </p:nvGraphicFramePr>
        <p:xfrm>
          <a:off x="3124200" y="1600200"/>
          <a:ext cx="2971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68" name="Equation" r:id="rId9" imgW="3416300" imgH="622300" progId="Equation.3">
                  <p:embed/>
                </p:oleObj>
              </mc:Choice>
              <mc:Fallback>
                <p:oleObj name="Equation" r:id="rId9" imgW="3416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2971800" cy="5508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6858000" y="2514600"/>
            <a:ext cx="2187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Extrapolate to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all other excitations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400" dirty="0"/>
              <a:t>CASM: Clusters Approach to Statistical </a:t>
            </a:r>
            <a:r>
              <a:rPr lang="en-US" sz="3400" dirty="0" smtClean="0"/>
              <a:t>Mechanics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7382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Zr-O system</a:t>
            </a:r>
          </a:p>
        </p:txBody>
      </p:sp>
      <p:pic>
        <p:nvPicPr>
          <p:cNvPr id="18" name="Picture 7" descr="formation_energ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b="74948"/>
          <a:stretch/>
        </p:blipFill>
        <p:spPr bwMode="auto">
          <a:xfrm>
            <a:off x="4865604" y="2634916"/>
            <a:ext cx="4003675" cy="129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44462" y="1501496"/>
            <a:ext cx="4606925" cy="4247147"/>
            <a:chOff x="152400" y="1925053"/>
            <a:chExt cx="4606925" cy="4247147"/>
          </a:xfrm>
        </p:grpSpPr>
        <p:pic>
          <p:nvPicPr>
            <p:cNvPr id="67586" name="Picture 7" descr="formation_energi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7" b="-1"/>
            <a:stretch/>
          </p:blipFill>
          <p:spPr bwMode="auto">
            <a:xfrm>
              <a:off x="152400" y="2179054"/>
              <a:ext cx="4606925" cy="399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876300" y="1925053"/>
              <a:ext cx="3883025" cy="38768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04800" y="6553200"/>
            <a:ext cx="4962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Puchala and Van der Ven, Phys. Rev. B </a:t>
            </a:r>
            <a:r>
              <a:rPr lang="en-US" sz="1600" b="1">
                <a:latin typeface="Times New Roman"/>
                <a:cs typeface="Times New Roman"/>
              </a:rPr>
              <a:t>88</a:t>
            </a:r>
            <a:r>
              <a:rPr lang="en-US" sz="1600">
                <a:latin typeface="Times New Roman"/>
                <a:cs typeface="Times New Roman"/>
              </a:rPr>
              <a:t> 094108 (2013).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0756" y="800228"/>
            <a:ext cx="5230345" cy="9552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smtClean="0"/>
              <a:t>Each red circle specifies belongs to a specific configuration of HCP-based </a:t>
            </a:r>
            <a:r>
              <a:rPr lang="en-US" sz="2800" dirty="0" err="1" smtClean="0"/>
              <a:t>ZrO</a:t>
            </a:r>
            <a:r>
              <a:rPr lang="en-US" sz="2800" baseline="-25000" dirty="0" err="1" smtClean="0"/>
              <a:t>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432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613025" y="4660900"/>
            <a:ext cx="2187575" cy="1816100"/>
            <a:chOff x="2447925" y="4876800"/>
            <a:chExt cx="2187575" cy="1816100"/>
          </a:xfrm>
        </p:grpSpPr>
        <p:pic>
          <p:nvPicPr>
            <p:cNvPr id="24" name="Picture 4" descr="ZrO_1_3_config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925" y="4876800"/>
              <a:ext cx="21875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3149600" y="6324600"/>
              <a:ext cx="741363" cy="368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ZrO</a:t>
              </a:r>
              <a:r>
                <a:rPr lang="en-US" baseline="-25000">
                  <a:solidFill>
                    <a:srgbClr val="000000"/>
                  </a:solidFill>
                </a:rPr>
                <a:t>1/3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18" name="Picture 7" descr="formation_energ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b="74948"/>
          <a:stretch/>
        </p:blipFill>
        <p:spPr bwMode="auto">
          <a:xfrm>
            <a:off x="4865604" y="1336842"/>
            <a:ext cx="4003675" cy="129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44462" y="189163"/>
            <a:ext cx="4606925" cy="4247147"/>
            <a:chOff x="152400" y="1925053"/>
            <a:chExt cx="4606925" cy="4247147"/>
          </a:xfrm>
        </p:grpSpPr>
        <p:pic>
          <p:nvPicPr>
            <p:cNvPr id="67586" name="Picture 7" descr="formation_energ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7" b="-1"/>
            <a:stretch/>
          </p:blipFill>
          <p:spPr bwMode="auto">
            <a:xfrm>
              <a:off x="152400" y="2179054"/>
              <a:ext cx="4606925" cy="399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876300" y="1925053"/>
              <a:ext cx="3883025" cy="38768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8" charset="0"/>
              </a:endParaRPr>
            </a:p>
          </p:txBody>
        </p:sp>
      </p:grpSp>
      <p:cxnSp>
        <p:nvCxnSpPr>
          <p:cNvPr id="23" name="Straight Arrow Connector 8"/>
          <p:cNvCxnSpPr>
            <a:cxnSpLocks noChangeShapeType="1"/>
          </p:cNvCxnSpPr>
          <p:nvPr/>
        </p:nvCxnSpPr>
        <p:spPr bwMode="auto">
          <a:xfrm flipV="1">
            <a:off x="1149683" y="3120941"/>
            <a:ext cx="169778" cy="1504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8"/>
          <p:cNvCxnSpPr>
            <a:cxnSpLocks noChangeShapeType="1"/>
          </p:cNvCxnSpPr>
          <p:nvPr/>
        </p:nvCxnSpPr>
        <p:spPr bwMode="auto">
          <a:xfrm flipH="1" flipV="1">
            <a:off x="1617664" y="3389188"/>
            <a:ext cx="1785936" cy="13606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8"/>
          <p:cNvCxnSpPr>
            <a:cxnSpLocks noChangeShapeType="1"/>
          </p:cNvCxnSpPr>
          <p:nvPr/>
        </p:nvCxnSpPr>
        <p:spPr bwMode="auto">
          <a:xfrm flipH="1" flipV="1">
            <a:off x="2010864" y="3469397"/>
            <a:ext cx="3256294" cy="1335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Group 18"/>
          <p:cNvGrpSpPr/>
          <p:nvPr/>
        </p:nvGrpSpPr>
        <p:grpSpPr>
          <a:xfrm>
            <a:off x="5130800" y="4660900"/>
            <a:ext cx="2157413" cy="1816100"/>
            <a:chOff x="5130800" y="4876800"/>
            <a:chExt cx="2157413" cy="1816100"/>
          </a:xfrm>
        </p:grpSpPr>
        <p:pic>
          <p:nvPicPr>
            <p:cNvPr id="20" name="Picture 4" descr="ZrO_1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4876800"/>
              <a:ext cx="2157413" cy="163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2"/>
            <p:cNvSpPr txBox="1">
              <a:spLocks noChangeArrowheads="1"/>
            </p:cNvSpPr>
            <p:nvPr/>
          </p:nvSpPr>
          <p:spPr bwMode="auto">
            <a:xfrm>
              <a:off x="5829300" y="6324600"/>
              <a:ext cx="741363" cy="368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ZrO</a:t>
              </a:r>
              <a:r>
                <a:rPr lang="en-US" baseline="-25000">
                  <a:solidFill>
                    <a:srgbClr val="000000"/>
                  </a:solidFill>
                </a:rPr>
                <a:t>1/2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1000" y="4508500"/>
            <a:ext cx="1828800" cy="1968500"/>
            <a:chOff x="381000" y="4724400"/>
            <a:chExt cx="1828800" cy="1968500"/>
          </a:xfrm>
        </p:grpSpPr>
        <p:pic>
          <p:nvPicPr>
            <p:cNvPr id="29" name="Picture 4" descr="ZrO_1_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724400"/>
              <a:ext cx="1828800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4"/>
            <p:cNvSpPr txBox="1">
              <a:spLocks noChangeArrowheads="1"/>
            </p:cNvSpPr>
            <p:nvPr/>
          </p:nvSpPr>
          <p:spPr bwMode="auto">
            <a:xfrm>
              <a:off x="876300" y="6324600"/>
              <a:ext cx="741363" cy="368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ZrO</a:t>
              </a:r>
              <a:r>
                <a:rPr lang="en-US" baseline="-25000">
                  <a:solidFill>
                    <a:srgbClr val="000000"/>
                  </a:solidFill>
                </a:rPr>
                <a:t>1/6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04800" y="6553200"/>
            <a:ext cx="4962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Puchala and Van der Ven, Phys. Rev. B </a:t>
            </a:r>
            <a:r>
              <a:rPr lang="en-US" sz="1600" b="1">
                <a:latin typeface="Times New Roman"/>
                <a:cs typeface="Times New Roman"/>
              </a:rPr>
              <a:t>88</a:t>
            </a:r>
            <a:r>
              <a:rPr lang="en-US" sz="1600">
                <a:latin typeface="Times New Roman"/>
                <a:cs typeface="Times New Roman"/>
              </a:rPr>
              <a:t> 094108 (2013).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45462" y="5460824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96245" y="5235072"/>
            <a:ext cx="42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45462" y="5009320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96245" y="4783568"/>
            <a:ext cx="42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45462" y="455781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96245" y="5686574"/>
            <a:ext cx="42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151" y="450701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6790" y="4708099"/>
            <a:ext cx="24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-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809" y="4909182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809" y="5311348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151" y="571351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6790" y="5110265"/>
            <a:ext cx="24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6790" y="5512431"/>
            <a:ext cx="24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8602" y="455781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29260" y="4783875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29260" y="5009934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318602" y="523599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29260" y="5462052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329260" y="5688109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Zr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-O system</a:t>
            </a:r>
          </a:p>
        </p:txBody>
      </p:sp>
    </p:spTree>
    <p:extLst>
      <p:ext uri="{BB962C8B-B14F-4D97-AF65-F5344CB8AC3E}">
        <p14:creationId xmlns:p14="http://schemas.microsoft.com/office/powerpoint/2010/main" val="181810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 descr="formation_energ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b="74948"/>
          <a:stretch/>
        </p:blipFill>
        <p:spPr bwMode="auto">
          <a:xfrm>
            <a:off x="4865604" y="1336842"/>
            <a:ext cx="4003675" cy="129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44462" y="189163"/>
            <a:ext cx="4606925" cy="4247147"/>
            <a:chOff x="152400" y="1925053"/>
            <a:chExt cx="4606925" cy="4247147"/>
          </a:xfrm>
        </p:grpSpPr>
        <p:pic>
          <p:nvPicPr>
            <p:cNvPr id="67586" name="Picture 7" descr="formation_energi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7" b="-1"/>
            <a:stretch/>
          </p:blipFill>
          <p:spPr bwMode="auto">
            <a:xfrm>
              <a:off x="152400" y="2179054"/>
              <a:ext cx="4606925" cy="399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876300" y="1925053"/>
              <a:ext cx="3883025" cy="38768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" pitchFamily="-108" charset="0"/>
              </a:endParaRPr>
            </a:p>
          </p:txBody>
        </p:sp>
      </p:grpSp>
      <p:sp>
        <p:nvSpPr>
          <p:cNvPr id="22" name="Left Brace 21"/>
          <p:cNvSpPr/>
          <p:nvPr/>
        </p:nvSpPr>
        <p:spPr bwMode="auto">
          <a:xfrm rot="18720000">
            <a:off x="1270000" y="3175000"/>
            <a:ext cx="215900" cy="317500"/>
          </a:xfrm>
          <a:prstGeom prst="leftBrac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cxnSp>
        <p:nvCxnSpPr>
          <p:cNvPr id="24" name="Straight Arrow Connector 8"/>
          <p:cNvCxnSpPr>
            <a:cxnSpLocks noChangeShapeType="1"/>
            <a:stCxn id="52" idx="0"/>
          </p:cNvCxnSpPr>
          <p:nvPr/>
        </p:nvCxnSpPr>
        <p:spPr bwMode="auto">
          <a:xfrm flipV="1">
            <a:off x="762000" y="3443997"/>
            <a:ext cx="538664" cy="15344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158457" y="5397500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 stacking sequences</a:t>
            </a:r>
          </a:p>
        </p:txBody>
      </p:sp>
      <p:cxnSp>
        <p:nvCxnSpPr>
          <p:cNvPr id="29" name="Straight Arrow Connector 8"/>
          <p:cNvCxnSpPr>
            <a:cxnSpLocks noChangeShapeType="1"/>
            <a:stCxn id="27" idx="0"/>
          </p:cNvCxnSpPr>
          <p:nvPr/>
        </p:nvCxnSpPr>
        <p:spPr bwMode="auto">
          <a:xfrm flipH="1" flipV="1">
            <a:off x="1752600" y="3746500"/>
            <a:ext cx="676129" cy="12274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Left Brace 29"/>
          <p:cNvSpPr/>
          <p:nvPr/>
        </p:nvSpPr>
        <p:spPr bwMode="auto">
          <a:xfrm rot="17160000">
            <a:off x="1656471" y="3385092"/>
            <a:ext cx="215900" cy="317500"/>
          </a:xfrm>
          <a:prstGeom prst="leftBrac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6540500"/>
            <a:ext cx="4962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Puchala and Van der Ven, Phys. Rev. B </a:t>
            </a:r>
            <a:r>
              <a:rPr lang="en-US" sz="1600" b="1">
                <a:latin typeface="Times New Roman"/>
                <a:cs typeface="Times New Roman"/>
              </a:rPr>
              <a:t>88</a:t>
            </a:r>
            <a:r>
              <a:rPr lang="en-US" sz="1600">
                <a:latin typeface="Times New Roman"/>
                <a:cs typeface="Times New Roman"/>
              </a:rPr>
              <a:t> 094108 (2013).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573872"/>
            <a:ext cx="4140200" cy="278147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-127000" y="497840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ZrO</a:t>
            </a:r>
            <a:r>
              <a:rPr lang="en-US" baseline="-25000"/>
              <a:t>1/6</a:t>
            </a:r>
            <a:r>
              <a:rPr lang="en-US"/>
              <a:t>-ZrO</a:t>
            </a:r>
            <a:r>
              <a:rPr lang="en-US" baseline="-25000"/>
              <a:t>1/3</a:t>
            </a:r>
            <a:r>
              <a:rPr lang="en-US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53857" y="4973935"/>
            <a:ext cx="194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ZrO</a:t>
            </a:r>
            <a:r>
              <a:rPr lang="en-US" baseline="-25000"/>
              <a:t>1/3</a:t>
            </a:r>
            <a:r>
              <a:rPr lang="en-US"/>
              <a:t>-ZrO</a:t>
            </a:r>
            <a:r>
              <a:rPr lang="en-US" baseline="-25000"/>
              <a:t>1/2</a:t>
            </a:r>
            <a:r>
              <a:rPr lang="en-US"/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14498" y="3150482"/>
            <a:ext cx="1683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ZrO</a:t>
            </a:r>
            <a:r>
              <a:rPr lang="en-US" baseline="-25000">
                <a:solidFill>
                  <a:prstClr val="black"/>
                </a:solidFill>
                <a:latin typeface="Calibri"/>
              </a:rPr>
              <a:t>1/6</a:t>
            </a:r>
            <a:r>
              <a:rPr lang="en-US">
                <a:solidFill>
                  <a:prstClr val="black"/>
                </a:solidFill>
                <a:latin typeface="Calibri"/>
              </a:rPr>
              <a:t>  if X = 0</a:t>
            </a:r>
          </a:p>
          <a:p>
            <a:r>
              <a:rPr lang="en-US">
                <a:solidFill>
                  <a:prstClr val="black"/>
                </a:solidFill>
                <a:latin typeface="Calibri"/>
              </a:rPr>
              <a:t>ZrO</a:t>
            </a:r>
            <a:r>
              <a:rPr lang="en-US" baseline="-25000">
                <a:solidFill>
                  <a:prstClr val="black"/>
                </a:solidFill>
                <a:latin typeface="Calibri"/>
              </a:rPr>
              <a:t>1/2</a:t>
            </a:r>
            <a:r>
              <a:rPr lang="en-US">
                <a:solidFill>
                  <a:prstClr val="black"/>
                </a:solidFill>
                <a:latin typeface="Calibri"/>
              </a:rPr>
              <a:t>  if X = 2/3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78562" y="6550223"/>
            <a:ext cx="2865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de Fontaine, Nature 343, 544 (1990).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Zr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-O system</a:t>
            </a:r>
          </a:p>
        </p:txBody>
      </p:sp>
    </p:spTree>
    <p:extLst>
      <p:ext uri="{BB962C8B-B14F-4D97-AF65-F5344CB8AC3E}">
        <p14:creationId xmlns:p14="http://schemas.microsoft.com/office/powerpoint/2010/main" val="58788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4"/>
          <p:cNvSpPr>
            <a:spLocks noChangeArrowheads="1"/>
          </p:cNvSpPr>
          <p:nvPr/>
        </p:nvSpPr>
        <p:spPr bwMode="auto">
          <a:xfrm>
            <a:off x="1536700" y="1003300"/>
            <a:ext cx="6070600" cy="1181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First-principles energies of a “few” excitations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2" name="Rectangle 5"/>
          <p:cNvSpPr>
            <a:spLocks noChangeArrowheads="1"/>
          </p:cNvSpPr>
          <p:nvPr/>
        </p:nvSpPr>
        <p:spPr bwMode="auto">
          <a:xfrm>
            <a:off x="2438400" y="2717800"/>
            <a:ext cx="4343400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Lattice Model Hamiltonian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3" name="Rectangle 6"/>
          <p:cNvSpPr>
            <a:spLocks noChangeArrowheads="1"/>
          </p:cNvSpPr>
          <p:nvPr/>
        </p:nvSpPr>
        <p:spPr bwMode="auto">
          <a:xfrm>
            <a:off x="3352800" y="4318000"/>
            <a:ext cx="2514600" cy="1143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Monte Carlo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4" name="Line 7"/>
          <p:cNvSpPr>
            <a:spLocks noChangeShapeType="1"/>
          </p:cNvSpPr>
          <p:nvPr/>
        </p:nvSpPr>
        <p:spPr bwMode="auto">
          <a:xfrm>
            <a:off x="4572000" y="2184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5" name="Line 8"/>
          <p:cNvSpPr>
            <a:spLocks noChangeShapeType="1"/>
          </p:cNvSpPr>
          <p:nvPr/>
        </p:nvSpPr>
        <p:spPr bwMode="auto">
          <a:xfrm>
            <a:off x="4572000" y="3784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6" name="Oval 9"/>
          <p:cNvSpPr>
            <a:spLocks noChangeArrowheads="1"/>
          </p:cNvSpPr>
          <p:nvPr/>
        </p:nvSpPr>
        <p:spPr bwMode="auto">
          <a:xfrm>
            <a:off x="2514600" y="5994400"/>
            <a:ext cx="4114800" cy="838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>
                <a:solidFill>
                  <a:srgbClr val="009900"/>
                </a:solidFill>
                <a:latin typeface="Times" charset="0"/>
                <a:ea typeface="굴림" charset="0"/>
                <a:cs typeface="굴림" charset="0"/>
              </a:rPr>
              <a:t>Thermodynamics</a:t>
            </a:r>
            <a:endParaRPr lang="en-US" altLang="ko-KR" sz="3200" b="1">
              <a:solidFill>
                <a:srgbClr val="3333CC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7" name="Line 10"/>
          <p:cNvSpPr>
            <a:spLocks noChangeShapeType="1"/>
          </p:cNvSpPr>
          <p:nvPr/>
        </p:nvSpPr>
        <p:spPr bwMode="auto">
          <a:xfrm>
            <a:off x="4572000" y="5461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65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489633"/>
              </p:ext>
            </p:extLst>
          </p:nvPr>
        </p:nvGraphicFramePr>
        <p:xfrm>
          <a:off x="2743200" y="3276600"/>
          <a:ext cx="3886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29" name="Equation" r:id="rId3" imgW="6146800" imgH="698500" progId="Equation.3">
                  <p:embed/>
                </p:oleObj>
              </mc:Choice>
              <mc:Fallback>
                <p:oleObj name="Equation" r:id="rId3" imgW="6146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76600"/>
                        <a:ext cx="3886200" cy="4413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750907"/>
              </p:ext>
            </p:extLst>
          </p:nvPr>
        </p:nvGraphicFramePr>
        <p:xfrm>
          <a:off x="3810000" y="4800600"/>
          <a:ext cx="1600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0" name="Equation" r:id="rId5" imgW="1219200" imgH="457200" progId="Equation.3">
                  <p:embed/>
                </p:oleObj>
              </mc:Choice>
              <mc:Fallback>
                <p:oleObj name="Equation" r:id="rId5" imgW="1219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800600"/>
                        <a:ext cx="1600200" cy="6016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582399"/>
              </p:ext>
            </p:extLst>
          </p:nvPr>
        </p:nvGraphicFramePr>
        <p:xfrm>
          <a:off x="6248400" y="5535613"/>
          <a:ext cx="2587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1" name="Equation" r:id="rId7" imgW="939800" imgH="203200" progId="Equation.3">
                  <p:embed/>
                </p:oleObj>
              </mc:Choice>
              <mc:Fallback>
                <p:oleObj name="Equation" r:id="rId7" imgW="939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535613"/>
                        <a:ext cx="2587625" cy="5603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237301"/>
              </p:ext>
            </p:extLst>
          </p:nvPr>
        </p:nvGraphicFramePr>
        <p:xfrm>
          <a:off x="3124200" y="1600200"/>
          <a:ext cx="2971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2" name="Equation" r:id="rId9" imgW="3416300" imgH="622300" progId="Equation.3">
                  <p:embed/>
                </p:oleObj>
              </mc:Choice>
              <mc:Fallback>
                <p:oleObj name="Equation" r:id="rId9" imgW="3416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2971800" cy="5508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6858000" y="2514600"/>
            <a:ext cx="2187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Extrapolate to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all other excitations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400" dirty="0"/>
              <a:t>CASM: Clusters Approach to Statistical </a:t>
            </a:r>
            <a:r>
              <a:rPr lang="en-US" sz="3400" dirty="0" smtClean="0"/>
              <a:t>Mechanics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92043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4"/>
          <p:cNvSpPr>
            <a:spLocks noChangeArrowheads="1"/>
          </p:cNvSpPr>
          <p:nvPr/>
        </p:nvSpPr>
        <p:spPr bwMode="auto">
          <a:xfrm>
            <a:off x="1536700" y="1003300"/>
            <a:ext cx="6070600" cy="1181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First-principles energies of a “few” excitations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2" name="Rectangle 5"/>
          <p:cNvSpPr>
            <a:spLocks noChangeArrowheads="1"/>
          </p:cNvSpPr>
          <p:nvPr/>
        </p:nvSpPr>
        <p:spPr bwMode="auto">
          <a:xfrm>
            <a:off x="2438400" y="2717800"/>
            <a:ext cx="4343400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Lattice Model Hamiltonian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3" name="Rectangle 6"/>
          <p:cNvSpPr>
            <a:spLocks noChangeArrowheads="1"/>
          </p:cNvSpPr>
          <p:nvPr/>
        </p:nvSpPr>
        <p:spPr bwMode="auto">
          <a:xfrm>
            <a:off x="3352800" y="4318000"/>
            <a:ext cx="2514600" cy="1143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Monte Carlo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4" name="Line 7"/>
          <p:cNvSpPr>
            <a:spLocks noChangeShapeType="1"/>
          </p:cNvSpPr>
          <p:nvPr/>
        </p:nvSpPr>
        <p:spPr bwMode="auto">
          <a:xfrm>
            <a:off x="4572000" y="2184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5" name="Line 8"/>
          <p:cNvSpPr>
            <a:spLocks noChangeShapeType="1"/>
          </p:cNvSpPr>
          <p:nvPr/>
        </p:nvSpPr>
        <p:spPr bwMode="auto">
          <a:xfrm>
            <a:off x="4572000" y="3784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6" name="Oval 9"/>
          <p:cNvSpPr>
            <a:spLocks noChangeArrowheads="1"/>
          </p:cNvSpPr>
          <p:nvPr/>
        </p:nvSpPr>
        <p:spPr bwMode="auto">
          <a:xfrm>
            <a:off x="2514600" y="5994400"/>
            <a:ext cx="4114800" cy="838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>
                <a:solidFill>
                  <a:srgbClr val="009900"/>
                </a:solidFill>
                <a:latin typeface="Times" charset="0"/>
                <a:ea typeface="굴림" charset="0"/>
                <a:cs typeface="굴림" charset="0"/>
              </a:rPr>
              <a:t>Thermodynamics</a:t>
            </a:r>
            <a:endParaRPr lang="en-US" altLang="ko-KR" sz="3200" b="1">
              <a:solidFill>
                <a:srgbClr val="3333CC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7" name="Line 10"/>
          <p:cNvSpPr>
            <a:spLocks noChangeShapeType="1"/>
          </p:cNvSpPr>
          <p:nvPr/>
        </p:nvSpPr>
        <p:spPr bwMode="auto">
          <a:xfrm>
            <a:off x="4572000" y="5461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65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962716"/>
              </p:ext>
            </p:extLst>
          </p:nvPr>
        </p:nvGraphicFramePr>
        <p:xfrm>
          <a:off x="2743200" y="3276600"/>
          <a:ext cx="3886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" name="Equation" r:id="rId3" imgW="6146800" imgH="698500" progId="Equation.3">
                  <p:embed/>
                </p:oleObj>
              </mc:Choice>
              <mc:Fallback>
                <p:oleObj name="Equation" r:id="rId3" imgW="6146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76600"/>
                        <a:ext cx="3886200" cy="4413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989181"/>
              </p:ext>
            </p:extLst>
          </p:nvPr>
        </p:nvGraphicFramePr>
        <p:xfrm>
          <a:off x="3810000" y="4800600"/>
          <a:ext cx="1600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" name="Equation" r:id="rId5" imgW="1219200" imgH="457200" progId="Equation.3">
                  <p:embed/>
                </p:oleObj>
              </mc:Choice>
              <mc:Fallback>
                <p:oleObj name="Equation" r:id="rId5" imgW="1219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800600"/>
                        <a:ext cx="1600200" cy="6016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48586"/>
              </p:ext>
            </p:extLst>
          </p:nvPr>
        </p:nvGraphicFramePr>
        <p:xfrm>
          <a:off x="6248400" y="5535613"/>
          <a:ext cx="2587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" name="Equation" r:id="rId7" imgW="939800" imgH="203200" progId="Equation.3">
                  <p:embed/>
                </p:oleObj>
              </mc:Choice>
              <mc:Fallback>
                <p:oleObj name="Equation" r:id="rId7" imgW="939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535613"/>
                        <a:ext cx="2587625" cy="5603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237211"/>
              </p:ext>
            </p:extLst>
          </p:nvPr>
        </p:nvGraphicFramePr>
        <p:xfrm>
          <a:off x="3124200" y="1600200"/>
          <a:ext cx="2971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" name="Equation" r:id="rId9" imgW="3416300" imgH="622300" progId="Equation.3">
                  <p:embed/>
                </p:oleObj>
              </mc:Choice>
              <mc:Fallback>
                <p:oleObj name="Equation" r:id="rId9" imgW="3416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2971800" cy="5508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6858000" y="2514600"/>
            <a:ext cx="2187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Extrapolate to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all other excitations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400" dirty="0"/>
              <a:t>CASM: Clusters Approach to Statistical </a:t>
            </a:r>
            <a:r>
              <a:rPr lang="en-US" sz="3400" dirty="0" smtClean="0"/>
              <a:t>Mechanics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07910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64" name="Straight Connector 63"/>
            <p:cNvCxnSpPr>
              <a:stCxn id="87" idx="4"/>
              <a:endCxn id="8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7" idx="5"/>
              <a:endCxn id="8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3"/>
              <a:endCxn id="8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87" name="Hexagon 8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Oval 6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50" name="Content Placeholder 141"/>
          <p:cNvSpPr>
            <a:spLocks noGrp="1"/>
          </p:cNvSpPr>
          <p:nvPr>
            <p:ph idx="4294967295"/>
          </p:nvPr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/>
          <a:lstStyle/>
          <a:p>
            <a:pPr indent="0">
              <a:buNone/>
            </a:pPr>
            <a:r>
              <a:rPr lang="en-US" dirty="0" smtClean="0"/>
              <a:t>Is there a compact way to approximate the energy of any configuration?</a:t>
            </a:r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124" name="Freeform 123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48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119" name="TextBox 118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130" name="Freeform 129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66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sp>
        <p:nvSpPr>
          <p:cNvPr id="124" name="Oval 123"/>
          <p:cNvSpPr>
            <a:spLocks noChangeAspect="1"/>
          </p:cNvSpPr>
          <p:nvPr/>
        </p:nvSpPr>
        <p:spPr bwMode="auto">
          <a:xfrm>
            <a:off x="6336214" y="3438265"/>
            <a:ext cx="301752" cy="301752"/>
          </a:xfrm>
          <a:prstGeom prst="ellipse">
            <a:avLst/>
          </a:prstGeom>
          <a:noFill/>
          <a:ln w="57150" cap="flat" cmpd="sng" algn="ctr">
            <a:solidFill>
              <a:srgbClr val="D11200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65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39" name="TextBox 38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44" name="Freeform 43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60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 bwMode="auto">
          <a:xfrm rot="9000000">
            <a:off x="6697681" y="3339630"/>
            <a:ext cx="784586" cy="4699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54" name="TextBox 5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59" name="Freeform 5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48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90695" y="1370184"/>
            <a:ext cx="4197970" cy="4433519"/>
            <a:chOff x="4368110" y="1422393"/>
            <a:chExt cx="4197970" cy="4433519"/>
          </a:xfrm>
        </p:grpSpPr>
        <p:cxnSp>
          <p:nvCxnSpPr>
            <p:cNvPr id="126" name="Straight Arrow Connector 125"/>
            <p:cNvCxnSpPr/>
            <p:nvPr/>
          </p:nvCxnSpPr>
          <p:spPr bwMode="auto">
            <a:xfrm rot="9000000">
              <a:off x="5498375" y="339576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 rot="9000000">
              <a:off x="4368110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 rot="9000000">
              <a:off x="6665340" y="14223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 bwMode="auto">
            <a:xfrm rot="9000000">
              <a:off x="6084354" y="44075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0" name="Straight Arrow Connector 129"/>
            <p:cNvCxnSpPr/>
            <p:nvPr/>
          </p:nvCxnSpPr>
          <p:spPr bwMode="auto">
            <a:xfrm rot="9000000">
              <a:off x="4925867" y="440364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1" name="Straight Arrow Connector 130"/>
            <p:cNvCxnSpPr/>
            <p:nvPr/>
          </p:nvCxnSpPr>
          <p:spPr bwMode="auto">
            <a:xfrm rot="9000000">
              <a:off x="7251319" y="2405977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2" name="Straight Arrow Connector 131"/>
            <p:cNvCxnSpPr/>
            <p:nvPr/>
          </p:nvCxnSpPr>
          <p:spPr bwMode="auto">
            <a:xfrm rot="9000000">
              <a:off x="6670973" y="538601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3" name="Straight Arrow Connector 132"/>
            <p:cNvCxnSpPr/>
            <p:nvPr/>
          </p:nvCxnSpPr>
          <p:spPr bwMode="auto">
            <a:xfrm rot="9000000">
              <a:off x="5512486" y="538208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4" name="Straight Arrow Connector 133"/>
            <p:cNvCxnSpPr/>
            <p:nvPr/>
          </p:nvCxnSpPr>
          <p:spPr bwMode="auto">
            <a:xfrm rot="9000000">
              <a:off x="7781494" y="341264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5" name="Straight Arrow Connector 134"/>
            <p:cNvCxnSpPr/>
            <p:nvPr/>
          </p:nvCxnSpPr>
          <p:spPr bwMode="auto">
            <a:xfrm rot="9000000">
              <a:off x="6087908" y="241187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 bwMode="auto">
            <a:xfrm rot="9000000">
              <a:off x="4957643" y="240794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7" name="Straight Arrow Connector 136"/>
            <p:cNvCxnSpPr/>
            <p:nvPr/>
          </p:nvCxnSpPr>
          <p:spPr bwMode="auto">
            <a:xfrm rot="9000000">
              <a:off x="5516020" y="142274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 bwMode="auto">
            <a:xfrm rot="9000000">
              <a:off x="7215828" y="43937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9000000">
              <a:off x="6675096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83" name="Group 82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84" name="TextBox 8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89" name="Freeform 8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65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46019" y="1704755"/>
            <a:ext cx="4478851" cy="3772837"/>
            <a:chOff x="4246019" y="1704755"/>
            <a:chExt cx="4478851" cy="3772837"/>
          </a:xfrm>
        </p:grpSpPr>
        <p:cxnSp>
          <p:nvCxnSpPr>
            <p:cNvPr id="38" name="Straight Arrow Connector 37"/>
            <p:cNvCxnSpPr/>
            <p:nvPr/>
          </p:nvCxnSpPr>
          <p:spPr bwMode="auto">
            <a:xfrm rot="5400000">
              <a:off x="640839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rot="5400000">
              <a:off x="5264020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rot="5400000">
              <a:off x="408867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rot="5400000">
              <a:off x="6980264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 rot="5400000">
              <a:off x="5807666" y="383976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 rot="5400000">
              <a:off x="4674655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rot="5400000">
              <a:off x="7552772" y="485034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5400000">
              <a:off x="6408396" y="483231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rot="5400000">
              <a:off x="5218941" y="483623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 rot="5400000">
              <a:off x="6997929" y="18620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rot="5400000">
              <a:off x="5825331" y="187228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 rot="5400000">
              <a:off x="4649987" y="18762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rot="5400000">
              <a:off x="8097627" y="387221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rot="5400000">
              <a:off x="7556895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4390695" y="1370184"/>
            <a:ext cx="4197970" cy="4433519"/>
            <a:chOff x="4368110" y="1422393"/>
            <a:chExt cx="4197970" cy="4433519"/>
          </a:xfrm>
        </p:grpSpPr>
        <p:cxnSp>
          <p:nvCxnSpPr>
            <p:cNvPr id="126" name="Straight Arrow Connector 125"/>
            <p:cNvCxnSpPr/>
            <p:nvPr/>
          </p:nvCxnSpPr>
          <p:spPr bwMode="auto">
            <a:xfrm rot="9000000">
              <a:off x="5498375" y="339576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 rot="9000000">
              <a:off x="4368110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 rot="9000000">
              <a:off x="6665340" y="14223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 bwMode="auto">
            <a:xfrm rot="9000000">
              <a:off x="6084354" y="44075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0" name="Straight Arrow Connector 129"/>
            <p:cNvCxnSpPr/>
            <p:nvPr/>
          </p:nvCxnSpPr>
          <p:spPr bwMode="auto">
            <a:xfrm rot="9000000">
              <a:off x="4925867" y="440364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1" name="Straight Arrow Connector 130"/>
            <p:cNvCxnSpPr/>
            <p:nvPr/>
          </p:nvCxnSpPr>
          <p:spPr bwMode="auto">
            <a:xfrm rot="9000000">
              <a:off x="7251319" y="2405977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2" name="Straight Arrow Connector 131"/>
            <p:cNvCxnSpPr/>
            <p:nvPr/>
          </p:nvCxnSpPr>
          <p:spPr bwMode="auto">
            <a:xfrm rot="9000000">
              <a:off x="6670973" y="538601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3" name="Straight Arrow Connector 132"/>
            <p:cNvCxnSpPr/>
            <p:nvPr/>
          </p:nvCxnSpPr>
          <p:spPr bwMode="auto">
            <a:xfrm rot="9000000">
              <a:off x="5512486" y="538208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4" name="Straight Arrow Connector 133"/>
            <p:cNvCxnSpPr/>
            <p:nvPr/>
          </p:nvCxnSpPr>
          <p:spPr bwMode="auto">
            <a:xfrm rot="9000000">
              <a:off x="7781494" y="341264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5" name="Straight Arrow Connector 134"/>
            <p:cNvCxnSpPr/>
            <p:nvPr/>
          </p:nvCxnSpPr>
          <p:spPr bwMode="auto">
            <a:xfrm rot="9000000">
              <a:off x="6087908" y="241187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 bwMode="auto">
            <a:xfrm rot="9000000">
              <a:off x="4957643" y="240794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7" name="Straight Arrow Connector 136"/>
            <p:cNvCxnSpPr/>
            <p:nvPr/>
          </p:nvCxnSpPr>
          <p:spPr bwMode="auto">
            <a:xfrm rot="9000000">
              <a:off x="5516020" y="142274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 bwMode="auto">
            <a:xfrm rot="9000000">
              <a:off x="7215828" y="43937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9000000">
              <a:off x="6675096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82" name="Group 81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83" name="TextBox 82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88" name="Freeform 87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94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46019" y="1704755"/>
            <a:ext cx="4478851" cy="3772837"/>
            <a:chOff x="4246019" y="1704755"/>
            <a:chExt cx="4478851" cy="3772837"/>
          </a:xfrm>
        </p:grpSpPr>
        <p:cxnSp>
          <p:nvCxnSpPr>
            <p:cNvPr id="38" name="Straight Arrow Connector 37"/>
            <p:cNvCxnSpPr/>
            <p:nvPr/>
          </p:nvCxnSpPr>
          <p:spPr bwMode="auto">
            <a:xfrm rot="5400000">
              <a:off x="640839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rot="5400000">
              <a:off x="5264020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rot="5400000">
              <a:off x="408867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rot="5400000">
              <a:off x="6980264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 rot="5400000">
              <a:off x="5807666" y="383976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 rot="5400000">
              <a:off x="4674655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rot="5400000">
              <a:off x="7552772" y="485034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5400000">
              <a:off x="6408396" y="483231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rot="5400000">
              <a:off x="5218941" y="483623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 rot="5400000">
              <a:off x="6997929" y="18620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rot="5400000">
              <a:off x="5825331" y="187228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 rot="5400000">
              <a:off x="4649987" y="18762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rot="5400000">
              <a:off x="8097627" y="387221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rot="5400000">
              <a:off x="7556895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4390695" y="1370184"/>
            <a:ext cx="4197970" cy="4433519"/>
            <a:chOff x="4368110" y="1422393"/>
            <a:chExt cx="4197970" cy="4433519"/>
          </a:xfrm>
        </p:grpSpPr>
        <p:cxnSp>
          <p:nvCxnSpPr>
            <p:cNvPr id="126" name="Straight Arrow Connector 125"/>
            <p:cNvCxnSpPr/>
            <p:nvPr/>
          </p:nvCxnSpPr>
          <p:spPr bwMode="auto">
            <a:xfrm rot="9000000">
              <a:off x="5498375" y="339576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 rot="9000000">
              <a:off x="4368110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 rot="9000000">
              <a:off x="6665340" y="14223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 bwMode="auto">
            <a:xfrm rot="9000000">
              <a:off x="6084354" y="44075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0" name="Straight Arrow Connector 129"/>
            <p:cNvCxnSpPr/>
            <p:nvPr/>
          </p:nvCxnSpPr>
          <p:spPr bwMode="auto">
            <a:xfrm rot="9000000">
              <a:off x="4925867" y="440364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1" name="Straight Arrow Connector 130"/>
            <p:cNvCxnSpPr/>
            <p:nvPr/>
          </p:nvCxnSpPr>
          <p:spPr bwMode="auto">
            <a:xfrm rot="9000000">
              <a:off x="7251319" y="2405977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2" name="Straight Arrow Connector 131"/>
            <p:cNvCxnSpPr/>
            <p:nvPr/>
          </p:nvCxnSpPr>
          <p:spPr bwMode="auto">
            <a:xfrm rot="9000000">
              <a:off x="6670973" y="538601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3" name="Straight Arrow Connector 132"/>
            <p:cNvCxnSpPr/>
            <p:nvPr/>
          </p:nvCxnSpPr>
          <p:spPr bwMode="auto">
            <a:xfrm rot="9000000">
              <a:off x="5512486" y="538208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4" name="Straight Arrow Connector 133"/>
            <p:cNvCxnSpPr/>
            <p:nvPr/>
          </p:nvCxnSpPr>
          <p:spPr bwMode="auto">
            <a:xfrm rot="9000000">
              <a:off x="7781494" y="341264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5" name="Straight Arrow Connector 134"/>
            <p:cNvCxnSpPr/>
            <p:nvPr/>
          </p:nvCxnSpPr>
          <p:spPr bwMode="auto">
            <a:xfrm rot="9000000">
              <a:off x="6087908" y="241187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 bwMode="auto">
            <a:xfrm rot="9000000">
              <a:off x="4957643" y="240794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7" name="Straight Arrow Connector 136"/>
            <p:cNvCxnSpPr/>
            <p:nvPr/>
          </p:nvCxnSpPr>
          <p:spPr bwMode="auto">
            <a:xfrm rot="9000000">
              <a:off x="5516020" y="142274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 bwMode="auto">
            <a:xfrm rot="9000000">
              <a:off x="7215828" y="43937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9000000">
              <a:off x="6675096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 rot="14400000">
            <a:off x="4383574" y="1374949"/>
            <a:ext cx="4221027" cy="4464668"/>
            <a:chOff x="-1307851" y="2578665"/>
            <a:chExt cx="4221027" cy="4464668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 rot="9000000">
              <a:off x="-156419" y="460057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 rot="9000000">
              <a:off x="-1307851" y="462297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 rot="9000000">
              <a:off x="986104" y="259242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 bwMode="auto">
            <a:xfrm rot="9000000">
              <a:off x="417339" y="559499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 rot="9000000">
              <a:off x="-727037" y="557695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 rot="9000000">
              <a:off x="1584304" y="35933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rot="9000000">
              <a:off x="1003958" y="657343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 rot="9000000">
              <a:off x="-154529" y="65695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 bwMode="auto">
            <a:xfrm rot="9000000">
              <a:off x="2128590" y="457562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 bwMode="auto">
            <a:xfrm rot="9000000">
              <a:off x="420893" y="35992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 bwMode="auto">
            <a:xfrm rot="9000000">
              <a:off x="-709372" y="35953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 bwMode="auto">
            <a:xfrm rot="9000000">
              <a:off x="-149104" y="25786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9000000">
              <a:off x="1548813" y="558118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 bwMode="auto">
            <a:xfrm rot="9000000">
              <a:off x="995860" y="458253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82" name="Group 81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83" name="TextBox 82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88" name="Freeform 87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6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68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grpSp>
        <p:nvGrpSpPr>
          <p:cNvPr id="6" name="Group 5"/>
          <p:cNvGrpSpPr/>
          <p:nvPr/>
        </p:nvGrpSpPr>
        <p:grpSpPr>
          <a:xfrm>
            <a:off x="4246019" y="1704755"/>
            <a:ext cx="4478851" cy="3772837"/>
            <a:chOff x="4246019" y="1704755"/>
            <a:chExt cx="4478851" cy="3772837"/>
          </a:xfrm>
        </p:grpSpPr>
        <p:cxnSp>
          <p:nvCxnSpPr>
            <p:cNvPr id="38" name="Straight Arrow Connector 37"/>
            <p:cNvCxnSpPr/>
            <p:nvPr/>
          </p:nvCxnSpPr>
          <p:spPr bwMode="auto">
            <a:xfrm rot="5400000">
              <a:off x="640839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rot="5400000">
              <a:off x="5264020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rot="5400000">
              <a:off x="408867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rot="5400000">
              <a:off x="6980264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 rot="5400000">
              <a:off x="5807666" y="383976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 rot="5400000">
              <a:off x="4674655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rot="5400000">
              <a:off x="7552772" y="485034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5400000">
              <a:off x="6408396" y="483231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rot="5400000">
              <a:off x="5218941" y="483623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 rot="5400000">
              <a:off x="6997929" y="18620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rot="5400000">
              <a:off x="5825331" y="187228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 rot="5400000">
              <a:off x="4649987" y="18762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rot="5400000">
              <a:off x="8097627" y="387221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rot="5400000">
              <a:off x="7556895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4390695" y="1370184"/>
            <a:ext cx="4197970" cy="4433519"/>
            <a:chOff x="4368110" y="1422393"/>
            <a:chExt cx="4197970" cy="4433519"/>
          </a:xfrm>
        </p:grpSpPr>
        <p:cxnSp>
          <p:nvCxnSpPr>
            <p:cNvPr id="126" name="Straight Arrow Connector 125"/>
            <p:cNvCxnSpPr/>
            <p:nvPr/>
          </p:nvCxnSpPr>
          <p:spPr bwMode="auto">
            <a:xfrm rot="9000000">
              <a:off x="5498375" y="339576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 rot="9000000">
              <a:off x="4368110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 rot="9000000">
              <a:off x="6665340" y="14223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 bwMode="auto">
            <a:xfrm rot="9000000">
              <a:off x="6084354" y="44075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0" name="Straight Arrow Connector 129"/>
            <p:cNvCxnSpPr/>
            <p:nvPr/>
          </p:nvCxnSpPr>
          <p:spPr bwMode="auto">
            <a:xfrm rot="9000000">
              <a:off x="4925867" y="440364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1" name="Straight Arrow Connector 130"/>
            <p:cNvCxnSpPr/>
            <p:nvPr/>
          </p:nvCxnSpPr>
          <p:spPr bwMode="auto">
            <a:xfrm rot="9000000">
              <a:off x="7251319" y="2405977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2" name="Straight Arrow Connector 131"/>
            <p:cNvCxnSpPr/>
            <p:nvPr/>
          </p:nvCxnSpPr>
          <p:spPr bwMode="auto">
            <a:xfrm rot="9000000">
              <a:off x="6670973" y="538601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3" name="Straight Arrow Connector 132"/>
            <p:cNvCxnSpPr/>
            <p:nvPr/>
          </p:nvCxnSpPr>
          <p:spPr bwMode="auto">
            <a:xfrm rot="9000000">
              <a:off x="5512486" y="538208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4" name="Straight Arrow Connector 133"/>
            <p:cNvCxnSpPr/>
            <p:nvPr/>
          </p:nvCxnSpPr>
          <p:spPr bwMode="auto">
            <a:xfrm rot="9000000">
              <a:off x="7781494" y="341264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5" name="Straight Arrow Connector 134"/>
            <p:cNvCxnSpPr/>
            <p:nvPr/>
          </p:nvCxnSpPr>
          <p:spPr bwMode="auto">
            <a:xfrm rot="9000000">
              <a:off x="6087908" y="241187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 bwMode="auto">
            <a:xfrm rot="9000000">
              <a:off x="4957643" y="240794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7" name="Straight Arrow Connector 136"/>
            <p:cNvCxnSpPr/>
            <p:nvPr/>
          </p:nvCxnSpPr>
          <p:spPr bwMode="auto">
            <a:xfrm rot="9000000">
              <a:off x="5516020" y="142274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 bwMode="auto">
            <a:xfrm rot="9000000">
              <a:off x="7215828" y="43937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9000000">
              <a:off x="6675096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 rot="14400000">
            <a:off x="4383574" y="1374949"/>
            <a:ext cx="4221027" cy="4464668"/>
            <a:chOff x="-1307851" y="2578665"/>
            <a:chExt cx="4221027" cy="4464668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 rot="9000000">
              <a:off x="-156419" y="460057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 rot="9000000">
              <a:off x="-1307851" y="462297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 rot="9000000">
              <a:off x="986104" y="259242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 bwMode="auto">
            <a:xfrm rot="9000000">
              <a:off x="417339" y="559499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 rot="9000000">
              <a:off x="-727037" y="557695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 rot="9000000">
              <a:off x="1584304" y="35933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rot="9000000">
              <a:off x="1003958" y="657343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 rot="9000000">
              <a:off x="-154529" y="65695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 bwMode="auto">
            <a:xfrm rot="9000000">
              <a:off x="2128590" y="457562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 bwMode="auto">
            <a:xfrm rot="9000000">
              <a:off x="420893" y="35992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 bwMode="auto">
            <a:xfrm rot="9000000">
              <a:off x="-709372" y="35953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 bwMode="auto">
            <a:xfrm rot="9000000">
              <a:off x="-149104" y="25786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9000000">
              <a:off x="1548813" y="558118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 bwMode="auto">
            <a:xfrm rot="9000000">
              <a:off x="995860" y="458253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82" name="Group 81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83" name="TextBox 82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88" name="Freeform 87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18" name="Content Placeholder 141"/>
          <p:cNvSpPr txBox="1">
            <a:spLocks/>
          </p:cNvSpPr>
          <p:nvPr/>
        </p:nvSpPr>
        <p:spPr>
          <a:xfrm>
            <a:off x="3732523" y="917222"/>
            <a:ext cx="5188097" cy="95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dirty="0" smtClean="0"/>
              <a:t>The </a:t>
            </a:r>
            <a:r>
              <a:rPr lang="en-US" b="1" dirty="0" smtClean="0"/>
              <a:t>orbit</a:t>
            </a:r>
            <a:r>
              <a:rPr lang="en-US" dirty="0" smtClean="0"/>
              <a:t> of the the NN pair</a:t>
            </a:r>
            <a:endParaRPr lang="en-US" dirty="0"/>
          </a:p>
        </p:txBody>
      </p:sp>
      <p:sp>
        <p:nvSpPr>
          <p:cNvPr id="119" name="Content Placeholder 141"/>
          <p:cNvSpPr txBox="1">
            <a:spLocks/>
          </p:cNvSpPr>
          <p:nvPr/>
        </p:nvSpPr>
        <p:spPr>
          <a:xfrm>
            <a:off x="0" y="1619591"/>
            <a:ext cx="3886200" cy="501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dirty="0" smtClean="0"/>
              <a:t>Is there a compact way to approximate the energy of any configuration?</a:t>
            </a:r>
          </a:p>
          <a:p>
            <a:pPr indent="0">
              <a:buFont typeface="Arial"/>
              <a:buNone/>
            </a:pPr>
            <a:endParaRPr lang="en-US" dirty="0"/>
          </a:p>
          <a:p>
            <a:pPr indent="0">
              <a:buFont typeface="Arial"/>
              <a:buNone/>
            </a:pPr>
            <a:r>
              <a:rPr lang="en-US" dirty="0" smtClean="0"/>
              <a:t>Symmetric averages of measurements of cluster occupation states.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69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cxnSp>
        <p:nvCxnSpPr>
          <p:cNvPr id="52" name="Straight Arrow Connector 51"/>
          <p:cNvCxnSpPr/>
          <p:nvPr/>
        </p:nvCxnSpPr>
        <p:spPr bwMode="auto">
          <a:xfrm rot="9000000">
            <a:off x="6697681" y="3339630"/>
            <a:ext cx="784586" cy="4699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54" name="TextBox 5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59" name="Freeform 5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43" name="Content Placeholder 141"/>
          <p:cNvSpPr txBox="1">
            <a:spLocks/>
          </p:cNvSpPr>
          <p:nvPr/>
        </p:nvSpPr>
        <p:spPr>
          <a:xfrm>
            <a:off x="0" y="1619591"/>
            <a:ext cx="3886200" cy="501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dirty="0" smtClean="0"/>
              <a:t>Is there a compact way to approximate the energy of any configuration?</a:t>
            </a:r>
          </a:p>
          <a:p>
            <a:pPr indent="0">
              <a:buFont typeface="Arial"/>
              <a:buNone/>
            </a:pPr>
            <a:endParaRPr lang="en-US" dirty="0"/>
          </a:p>
          <a:p>
            <a:pPr indent="0">
              <a:buFont typeface="Arial"/>
              <a:buNone/>
            </a:pPr>
            <a:r>
              <a:rPr lang="en-US" dirty="0" smtClean="0"/>
              <a:t>Symmetric averages of measurements of cluster occupation states.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3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AC2-6752-7747-9752-DEC647943ECE}" type="datetime1">
              <a:t>5/24/17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CC9D-1FF2-734A-A1A9-D6179BAE4F09}" type="slidenum">
              <a:rPr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Tutorial Project: </a:t>
            </a:r>
            <a:r>
              <a:rPr lang="en-US" dirty="0" err="1" smtClean="0"/>
              <a:t>Zr</a:t>
            </a:r>
            <a:r>
              <a:rPr lang="en-US" dirty="0"/>
              <a:t>-O binary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8777" y="3420526"/>
            <a:ext cx="3217333" cy="40560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Zr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Very high O solubility</a:t>
            </a:r>
          </a:p>
          <a:p>
            <a:pPr marL="0" indent="0">
              <a:buNone/>
            </a:pPr>
            <a:r>
              <a:rPr lang="en-US" sz="2400" dirty="0" err="1"/>
              <a:t>ZrO</a:t>
            </a:r>
            <a:r>
              <a:rPr lang="en-US" sz="2400" baseline="-25000" dirty="0" err="1"/>
              <a:t>x</a:t>
            </a:r>
            <a:endParaRPr lang="en-US" sz="2400" baseline="-25000" dirty="0"/>
          </a:p>
          <a:p>
            <a:pPr lvl="1"/>
            <a:r>
              <a:rPr lang="en-US" sz="2000" dirty="0"/>
              <a:t>Series of </a:t>
            </a:r>
            <a:r>
              <a:rPr lang="en-US" sz="2000" dirty="0" err="1"/>
              <a:t>suboxide</a:t>
            </a:r>
            <a:r>
              <a:rPr lang="en-US" sz="2000" dirty="0"/>
              <a:t> phases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ZrO</a:t>
            </a:r>
            <a:r>
              <a:rPr lang="en-US" sz="2400" baseline="-25000" dirty="0"/>
              <a:t>2-x</a:t>
            </a:r>
          </a:p>
          <a:p>
            <a:pPr lvl="1"/>
            <a:r>
              <a:rPr lang="en-US" sz="2000" dirty="0"/>
              <a:t>Oxide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21" y="1366761"/>
            <a:ext cx="6006779" cy="4655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0800" y="5972240"/>
            <a:ext cx="6604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J.P. Abriata, J. Garcés, and R. Versaci, Bulletin of Alloy Phase Diagrams Vol. 7 No. 2 1986 .</a:t>
            </a:r>
          </a:p>
        </p:txBody>
      </p:sp>
      <p:pic>
        <p:nvPicPr>
          <p:cNvPr id="8" name="Picture 7" descr="diffusion_illustration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837639" y="1114206"/>
            <a:ext cx="1214675" cy="194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0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1"/>
            <a:ext cx="3886200" cy="501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dirty="0" smtClean="0"/>
              <a:t>Is there a compact way to approximate the energy of any configuration?</a:t>
            </a:r>
          </a:p>
          <a:p>
            <a:pPr indent="0">
              <a:buFont typeface="Arial"/>
              <a:buNone/>
            </a:pPr>
            <a:endParaRPr lang="en-US" dirty="0"/>
          </a:p>
          <a:p>
            <a:pPr indent="0">
              <a:buFont typeface="Arial"/>
              <a:buNone/>
            </a:pPr>
            <a:r>
              <a:rPr lang="en-US" dirty="0" smtClean="0"/>
              <a:t>Symmetric averages of measurements of cluster occupation states.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 bwMode="auto">
          <a:xfrm rot="9000000">
            <a:off x="6697681" y="3339630"/>
            <a:ext cx="784586" cy="4699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54" name="TextBox 5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59" name="Freeform 5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42" name="Straight Arrow Connector 41"/>
          <p:cNvCxnSpPr/>
          <p:nvPr/>
        </p:nvCxnSpPr>
        <p:spPr bwMode="auto">
          <a:xfrm flipV="1">
            <a:off x="6558631" y="1649307"/>
            <a:ext cx="1072328" cy="186233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3D52E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flipV="1">
            <a:off x="6601730" y="2667371"/>
            <a:ext cx="1562852" cy="851435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E6AE27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Isosceles Triangle 61"/>
          <p:cNvSpPr/>
          <p:nvPr/>
        </p:nvSpPr>
        <p:spPr bwMode="auto">
          <a:xfrm rot="14400000">
            <a:off x="5223552" y="2853280"/>
            <a:ext cx="1119632" cy="965200"/>
          </a:xfrm>
          <a:prstGeom prst="triangle">
            <a:avLst/>
          </a:prstGeom>
          <a:noFill/>
          <a:ln w="47625" cap="flat" cmpd="sng" algn="ctr">
            <a:solidFill>
              <a:srgbClr val="BE3AD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1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71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Cluster Expansion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4" name="Straight Connector 43"/>
            <p:cNvCxnSpPr>
              <a:stCxn id="73" idx="4"/>
              <a:endCxn id="73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3" idx="5"/>
              <a:endCxn id="73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3" idx="3"/>
              <a:endCxn id="73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73" name="Hexagon 72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Isosceles Triangle 73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77" name="Straight Connector 76"/>
            <p:cNvCxnSpPr>
              <a:stCxn id="107" idx="4"/>
              <a:endCxn id="10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107" idx="5"/>
              <a:endCxn id="10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107" idx="3"/>
              <a:endCxn id="10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07" name="Hexagon 10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Isosceles Triangle 10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Isosceles Triangle 109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Oval 80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134" name="TextBox 13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139" name="Freeform 13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17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72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Cluster Expansion</a:t>
            </a:r>
            <a:endParaRPr lang="en-US" dirty="0"/>
          </a:p>
        </p:txBody>
      </p:sp>
      <p:sp>
        <p:nvSpPr>
          <p:cNvPr id="152" name="Content Placeholder 141"/>
          <p:cNvSpPr>
            <a:spLocks noGrp="1"/>
          </p:cNvSpPr>
          <p:nvPr>
            <p:ph idx="4294967295"/>
          </p:nvPr>
        </p:nvSpPr>
        <p:spPr>
          <a:xfrm>
            <a:off x="0" y="2006600"/>
            <a:ext cx="3886200" cy="3744913"/>
          </a:xfrm>
          <a:prstGeom prst="rect">
            <a:avLst/>
          </a:prstGeom>
        </p:spPr>
        <p:txBody>
          <a:bodyPr/>
          <a:lstStyle/>
          <a:p>
            <a:pPr indent="0">
              <a:buNone/>
            </a:pPr>
            <a:r>
              <a:rPr lang="en-US" dirty="0" smtClean="0"/>
              <a:t>The occupant of lattice site </a:t>
            </a:r>
            <a:r>
              <a:rPr lang="en-US" i="1" dirty="0" err="1" smtClean="0"/>
              <a:t>i</a:t>
            </a:r>
            <a:r>
              <a:rPr lang="en-US" dirty="0" smtClean="0"/>
              <a:t> is described by the variable </a:t>
            </a:r>
            <a:r>
              <a:rPr lang="en-US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: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i="1" dirty="0" smtClean="0"/>
          </a:p>
          <a:p>
            <a:pPr indent="0">
              <a:buNone/>
            </a:pPr>
            <a:r>
              <a:rPr lang="en-US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i="1" baseline="-25000" dirty="0" smtClean="0"/>
              <a:t> </a:t>
            </a:r>
            <a:r>
              <a:rPr lang="en-US" dirty="0" smtClean="0"/>
              <a:t>= +1 if species A</a:t>
            </a:r>
          </a:p>
          <a:p>
            <a:pPr indent="0">
              <a:buNone/>
            </a:pPr>
            <a:r>
              <a:rPr lang="en-US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i="1" baseline="-25000" dirty="0" smtClean="0"/>
              <a:t> </a:t>
            </a:r>
            <a:r>
              <a:rPr lang="en-US" dirty="0" smtClean="0"/>
              <a:t>=  -1 if species B</a:t>
            </a:r>
          </a:p>
          <a:p>
            <a:pPr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103" name="TextBox 102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127" name="Straight Connector 126"/>
            <p:cNvCxnSpPr>
              <a:stCxn id="163" idx="4"/>
              <a:endCxn id="163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3" idx="5"/>
              <a:endCxn id="163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3"/>
              <a:endCxn id="163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63" name="Hexagon 162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Isosceles Triangle 163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Isosceles Triangle 164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031203" y="5740583"/>
            <a:ext cx="3860047" cy="461665"/>
            <a:chOff x="5031203" y="5740583"/>
            <a:chExt cx="3860047" cy="461665"/>
          </a:xfrm>
        </p:grpSpPr>
        <p:sp>
          <p:nvSpPr>
            <p:cNvPr id="167" name="TextBox 166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0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115" name="Straight Connector 114"/>
            <p:cNvCxnSpPr>
              <a:stCxn id="162" idx="4"/>
              <a:endCxn id="162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2" idx="5"/>
              <a:endCxn id="162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62" idx="3"/>
              <a:endCxn id="162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62" name="Hexagon 161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Isosceles Triangle 162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Isosceles Triangle 163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73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Cluster Expansion</a:t>
            </a:r>
            <a:endParaRPr lang="en-US" dirty="0"/>
          </a:p>
        </p:txBody>
      </p:sp>
      <p:sp>
        <p:nvSpPr>
          <p:cNvPr id="142" name="Content Placeholder 141"/>
          <p:cNvSpPr>
            <a:spLocks noGrp="1"/>
          </p:cNvSpPr>
          <p:nvPr>
            <p:ph idx="4294967295"/>
          </p:nvPr>
        </p:nvSpPr>
        <p:spPr>
          <a:xfrm>
            <a:off x="0" y="1663700"/>
            <a:ext cx="4191000" cy="36306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	Interactions between sites are described by products of </a:t>
            </a:r>
            <a:r>
              <a:rPr lang="en-US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dirty="0" smtClean="0"/>
              <a:t>	Fit interaction parameters to a database of DFT energies.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63977" y="6347177"/>
            <a:ext cx="721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Then use symmetry to average over the entire crystal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286" y="5850486"/>
            <a:ext cx="9142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400" b="1" dirty="0" smtClean="0">
                <a:solidFill>
                  <a:srgbClr val="000000"/>
                </a:solidFill>
              </a:rPr>
              <a:t> </a:t>
            </a:r>
            <a:r>
              <a:rPr lang="en-GB" sz="2400" b="1" i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E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=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i="1" dirty="0" smtClean="0">
                <a:solidFill>
                  <a:srgbClr val="000000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+</a:t>
            </a:r>
            <a:r>
              <a:rPr lang="en-GB" sz="2400" b="1" dirty="0" smtClean="0">
                <a:solidFill>
                  <a:srgbClr val="000000"/>
                </a:solidFill>
              </a:rPr>
              <a:t> </a:t>
            </a:r>
            <a:r>
              <a:rPr lang="en-GB" sz="2400" b="1" dirty="0"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i="1" dirty="0" smtClean="0">
                <a:solidFill>
                  <a:srgbClr val="0006FF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0006FF"/>
                </a:solidFill>
                <a:latin typeface="Times New Roman" pitchFamily="1" charset="0"/>
                <a:sym typeface="Symbol" pitchFamily="1" charset="2"/>
              </a:rPr>
              <a:t>1,7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7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</a:t>
            </a:r>
            <a:r>
              <a:rPr lang="en-GB" sz="2400" b="1" dirty="0" smtClean="0">
                <a:solidFill>
                  <a:srgbClr val="E6AE27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i="1" dirty="0" smtClean="0">
                <a:solidFill>
                  <a:srgbClr val="E6AE27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E6AE27"/>
                </a:solidFill>
                <a:latin typeface="Times New Roman" pitchFamily="1" charset="0"/>
                <a:sym typeface="Symbol" pitchFamily="1" charset="2"/>
              </a:rPr>
              <a:t>1,18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18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+ </a:t>
            </a:r>
            <a:r>
              <a:rPr lang="en-GB" sz="2400" b="1" i="1" dirty="0" smtClean="0">
                <a:solidFill>
                  <a:srgbClr val="00A702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00A702"/>
                </a:solidFill>
                <a:latin typeface="Times New Roman" pitchFamily="1" charset="0"/>
                <a:sym typeface="Symbol" pitchFamily="1" charset="2"/>
              </a:rPr>
              <a:t>1,17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17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</a:t>
            </a:r>
            <a:r>
              <a:rPr lang="en-GB" sz="2400" b="1" dirty="0" smtClean="0"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i="1" dirty="0" smtClean="0">
                <a:solidFill>
                  <a:srgbClr val="DD24D7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DD24D7"/>
                </a:solidFill>
                <a:latin typeface="Times New Roman" pitchFamily="1" charset="0"/>
                <a:sym typeface="Symbol" pitchFamily="1" charset="2"/>
              </a:rPr>
              <a:t>1,4,5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4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5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+ . . .</a:t>
            </a:r>
            <a:endParaRPr lang="en-US" sz="2400" b="1" dirty="0" smtClean="0">
              <a:solidFill>
                <a:srgbClr val="0000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64" name="TextBox 63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 bwMode="auto">
          <a:xfrm rot="9000000">
            <a:off x="6697681" y="3339630"/>
            <a:ext cx="784586" cy="4699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flipV="1">
            <a:off x="6558631" y="1649307"/>
            <a:ext cx="1072328" cy="186233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3D52E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flipV="1">
            <a:off x="6601730" y="2667371"/>
            <a:ext cx="1562852" cy="851435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E6AE27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1" name="Isosceles Triangle 60"/>
          <p:cNvSpPr/>
          <p:nvPr/>
        </p:nvSpPr>
        <p:spPr bwMode="auto">
          <a:xfrm rot="14400000">
            <a:off x="5223552" y="2853280"/>
            <a:ext cx="1119632" cy="965200"/>
          </a:xfrm>
          <a:prstGeom prst="triangle">
            <a:avLst/>
          </a:prstGeom>
          <a:noFill/>
          <a:ln w="47625" cap="flat" cmpd="sng" algn="ctr">
            <a:solidFill>
              <a:srgbClr val="BE3AD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0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" name="Straight Connector 3"/>
            <p:cNvCxnSpPr>
              <a:stCxn id="27" idx="4"/>
              <a:endCxn id="2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27" idx="5"/>
              <a:endCxn id="2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27" idx="3"/>
              <a:endCxn id="2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7" name="Hexagon 2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07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251224" y="2172932"/>
            <a:ext cx="1129240" cy="1978733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" name="Straight Connector 3"/>
            <p:cNvCxnSpPr>
              <a:stCxn id="27" idx="4"/>
              <a:endCxn id="2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27" idx="5"/>
              <a:endCxn id="2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27" idx="3"/>
              <a:endCxn id="2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7" name="Hexagon 2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Content Placeholder 141"/>
          <p:cNvSpPr txBox="1">
            <a:spLocks/>
          </p:cNvSpPr>
          <p:nvPr/>
        </p:nvSpPr>
        <p:spPr>
          <a:xfrm>
            <a:off x="-211666" y="4165598"/>
            <a:ext cx="9242779" cy="2438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000" dirty="0" smtClean="0"/>
              <a:t>	Average site occupation is </a:t>
            </a:r>
            <a:br>
              <a:rPr lang="en-US" sz="3000" dirty="0" smtClean="0"/>
            </a:br>
            <a:r>
              <a:rPr lang="en-US" sz="3000" b="1" dirty="0" smtClean="0">
                <a:latin typeface="Times New Roman"/>
                <a:cs typeface="Times New Roman"/>
              </a:rPr>
              <a:t>Γ</a:t>
            </a:r>
            <a:r>
              <a:rPr lang="en-US" sz="3000" b="1" baseline="-25000" dirty="0" smtClean="0">
                <a:latin typeface="Times New Roman"/>
                <a:cs typeface="Times New Roman"/>
              </a:rPr>
              <a:t>1</a:t>
            </a:r>
            <a:r>
              <a:rPr lang="en-US" sz="3000" dirty="0" smtClean="0"/>
              <a:t>=(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 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US" sz="3000" dirty="0" smtClean="0"/>
              <a:t>)/2=0</a:t>
            </a:r>
          </a:p>
          <a:p>
            <a:pPr>
              <a:buNone/>
            </a:pPr>
            <a:r>
              <a:rPr lang="en-US" sz="3000" dirty="0"/>
              <a:t>	</a:t>
            </a:r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3976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251224" y="2172932"/>
            <a:ext cx="1129240" cy="1978733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" name="Straight Connector 3"/>
            <p:cNvCxnSpPr>
              <a:stCxn id="27" idx="4"/>
              <a:endCxn id="2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27" idx="5"/>
              <a:endCxn id="2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27" idx="3"/>
              <a:endCxn id="2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7" name="Hexagon 2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3" name="Straight Arrow Connector 52"/>
          <p:cNvCxnSpPr/>
          <p:nvPr/>
        </p:nvCxnSpPr>
        <p:spPr bwMode="auto">
          <a:xfrm flipH="1">
            <a:off x="6608895" y="3581906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5" name="Content Placeholder 141"/>
          <p:cNvSpPr txBox="1">
            <a:spLocks/>
          </p:cNvSpPr>
          <p:nvPr/>
        </p:nvSpPr>
        <p:spPr>
          <a:xfrm>
            <a:off x="-211666" y="4165598"/>
            <a:ext cx="9242779" cy="2438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000" dirty="0" smtClean="0"/>
              <a:t>	Average site occupation is </a:t>
            </a:r>
            <a:br>
              <a:rPr lang="en-US" sz="3000" dirty="0" smtClean="0"/>
            </a:br>
            <a:r>
              <a:rPr lang="en-US" sz="3000" b="1" dirty="0" smtClean="0">
                <a:latin typeface="Times New Roman"/>
                <a:cs typeface="Times New Roman"/>
              </a:rPr>
              <a:t>Γ</a:t>
            </a:r>
            <a:r>
              <a:rPr lang="en-US" sz="3000" b="1" baseline="-25000" dirty="0" smtClean="0">
                <a:latin typeface="Times New Roman"/>
                <a:cs typeface="Times New Roman"/>
              </a:rPr>
              <a:t>1</a:t>
            </a:r>
            <a:r>
              <a:rPr lang="en-US" sz="3000" dirty="0" smtClean="0"/>
              <a:t>=(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 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US" sz="3000" dirty="0" smtClean="0"/>
              <a:t>)/2=0</a:t>
            </a:r>
          </a:p>
          <a:p>
            <a:pPr>
              <a:buNone/>
            </a:pPr>
            <a:r>
              <a:rPr lang="en-US" sz="3000" dirty="0"/>
              <a:t>	</a:t>
            </a:r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3446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251224" y="2172932"/>
            <a:ext cx="1129240" cy="1978733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" name="Straight Connector 3"/>
            <p:cNvCxnSpPr>
              <a:stCxn id="27" idx="4"/>
              <a:endCxn id="2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27" idx="5"/>
              <a:endCxn id="2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27" idx="3"/>
              <a:endCxn id="2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7" name="Hexagon 2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Content Placeholder 141"/>
          <p:cNvSpPr txBox="1">
            <a:spLocks/>
          </p:cNvSpPr>
          <p:nvPr/>
        </p:nvSpPr>
        <p:spPr>
          <a:xfrm>
            <a:off x="-211666" y="4165598"/>
            <a:ext cx="9242779" cy="2438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000" dirty="0" smtClean="0"/>
              <a:t>	Average site occupation is </a:t>
            </a:r>
            <a:br>
              <a:rPr lang="en-US" sz="3000" dirty="0" smtClean="0"/>
            </a:br>
            <a:r>
              <a:rPr lang="en-US" sz="3000" b="1" dirty="0" smtClean="0">
                <a:latin typeface="Times New Roman"/>
                <a:cs typeface="Times New Roman"/>
              </a:rPr>
              <a:t>Γ</a:t>
            </a:r>
            <a:r>
              <a:rPr lang="en-US" sz="3000" b="1" baseline="-25000" dirty="0" smtClean="0">
                <a:latin typeface="Times New Roman"/>
                <a:cs typeface="Times New Roman"/>
              </a:rPr>
              <a:t>1</a:t>
            </a:r>
            <a:r>
              <a:rPr lang="en-US" sz="3000" dirty="0" smtClean="0"/>
              <a:t>=(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 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US" sz="3000" dirty="0" smtClean="0"/>
              <a:t>)/2=0</a:t>
            </a:r>
          </a:p>
          <a:p>
            <a:pPr>
              <a:buNone/>
            </a:pPr>
            <a:r>
              <a:rPr lang="en-US" sz="3000" dirty="0"/>
              <a:t>	</a:t>
            </a:r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	Average NN pair occupation is </a:t>
            </a:r>
            <a:br>
              <a:rPr lang="en-US" sz="3000" dirty="0" smtClean="0"/>
            </a:br>
            <a:r>
              <a:rPr lang="en-US" sz="3000" b="1" dirty="0" smtClean="0">
                <a:latin typeface="Times New Roman"/>
                <a:cs typeface="Times New Roman"/>
              </a:rPr>
              <a:t>Γ</a:t>
            </a:r>
            <a:r>
              <a:rPr lang="en-US" sz="3000" b="1" baseline="-25000" dirty="0" smtClean="0">
                <a:latin typeface="Times New Roman"/>
                <a:cs typeface="Times New Roman"/>
              </a:rPr>
              <a:t>2</a:t>
            </a:r>
            <a:r>
              <a:rPr lang="en-US" sz="3000" dirty="0" smtClean="0"/>
              <a:t>=</a:t>
            </a:r>
            <a:r>
              <a:rPr lang="en-US" sz="3000" dirty="0"/>
              <a:t>(</a:t>
            </a:r>
            <a:r>
              <a:rPr lang="en-GB" sz="3000" b="1" i="1" dirty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7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3000" b="1" i="1" dirty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5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18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17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16</a:t>
            </a:r>
            <a:r>
              <a:rPr lang="en-US" sz="3000" dirty="0" smtClean="0"/>
              <a:t>)/</a:t>
            </a:r>
            <a:r>
              <a:rPr lang="en-US" sz="3000" dirty="0"/>
              <a:t>6</a:t>
            </a:r>
            <a:r>
              <a:rPr lang="en-US" sz="3000" dirty="0" smtClean="0"/>
              <a:t> = 1/3 </a:t>
            </a:r>
            <a:endParaRPr lang="en-US" sz="3000" dirty="0"/>
          </a:p>
          <a:p>
            <a:pPr>
              <a:buNone/>
            </a:pPr>
            <a:endParaRPr lang="en-US" sz="3000" dirty="0" smtClean="0"/>
          </a:p>
          <a:p>
            <a:pPr>
              <a:buNone/>
            </a:pPr>
            <a:endParaRPr lang="en-US" sz="3000" dirty="0" smtClean="0"/>
          </a:p>
        </p:txBody>
      </p:sp>
      <p:cxnSp>
        <p:nvCxnSpPr>
          <p:cNvPr id="53" name="Straight Arrow Connector 52"/>
          <p:cNvCxnSpPr/>
          <p:nvPr/>
        </p:nvCxnSpPr>
        <p:spPr bwMode="auto">
          <a:xfrm flipH="1">
            <a:off x="6608895" y="3581906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rot="18000000" flipH="1">
            <a:off x="6322532" y="3097136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H="1">
            <a:off x="7176794" y="2605023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 rot="14400000" flipH="1">
            <a:off x="6322533" y="2076883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rot="14400000" flipH="1">
            <a:off x="5740097" y="3097136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8000000" flipH="1">
            <a:off x="6922263" y="2076884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868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310310" y="594894"/>
            <a:ext cx="4654489" cy="427704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rot="18000000">
            <a:off x="4626734" y="975389"/>
            <a:ext cx="4505359" cy="3956763"/>
            <a:chOff x="4107873" y="1486155"/>
            <a:chExt cx="4783378" cy="4200929"/>
          </a:xfrm>
        </p:grpSpPr>
        <p:sp>
          <p:nvSpPr>
            <p:cNvPr id="54" name="Rectangle 53"/>
            <p:cNvSpPr/>
            <p:nvPr/>
          </p:nvSpPr>
          <p:spPr>
            <a:xfrm>
              <a:off x="6251224" y="2172932"/>
              <a:ext cx="1129240" cy="1978733"/>
            </a:xfrm>
            <a:prstGeom prst="rect">
              <a:avLst/>
            </a:prstGeom>
            <a:solidFill>
              <a:srgbClr val="D112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107873" y="1486155"/>
              <a:ext cx="4783378" cy="4200929"/>
              <a:chOff x="0" y="2353183"/>
              <a:chExt cx="4787273" cy="4204349"/>
            </a:xfrm>
          </p:grpSpPr>
          <p:cxnSp>
            <p:nvCxnSpPr>
              <p:cNvPr id="4" name="Straight Connector 3"/>
              <p:cNvCxnSpPr>
                <a:stCxn id="27" idx="4"/>
                <a:endCxn id="27" idx="1"/>
              </p:cNvCxnSpPr>
              <p:nvPr/>
            </p:nvCxnSpPr>
            <p:spPr>
              <a:xfrm>
                <a:off x="1216245" y="2475930"/>
                <a:ext cx="2360015" cy="3960685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>
                <a:stCxn id="27" idx="5"/>
                <a:endCxn id="27" idx="2"/>
              </p:cNvCxnSpPr>
              <p:nvPr/>
            </p:nvCxnSpPr>
            <p:spPr>
              <a:xfrm flipH="1">
                <a:off x="1216245" y="2475930"/>
                <a:ext cx="2360015" cy="3960685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>
                <a:stCxn id="27" idx="3"/>
                <a:endCxn id="27" idx="0"/>
              </p:cNvCxnSpPr>
              <p:nvPr/>
            </p:nvCxnSpPr>
            <p:spPr>
              <a:xfrm>
                <a:off x="99054" y="4456273"/>
                <a:ext cx="4594397" cy="0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/>
              <p:cNvGrpSpPr/>
              <p:nvPr/>
            </p:nvGrpSpPr>
            <p:grpSpPr>
              <a:xfrm>
                <a:off x="99054" y="2475929"/>
                <a:ext cx="4594397" cy="3977095"/>
                <a:chOff x="99054" y="2475929"/>
                <a:chExt cx="4594397" cy="3977095"/>
              </a:xfrm>
            </p:grpSpPr>
            <p:sp>
              <p:nvSpPr>
                <p:cNvPr id="27" name="Hexagon 26"/>
                <p:cNvSpPr/>
                <p:nvPr/>
              </p:nvSpPr>
              <p:spPr>
                <a:xfrm>
                  <a:off x="99054" y="2475929"/>
                  <a:ext cx="4594397" cy="3960687"/>
                </a:xfrm>
                <a:prstGeom prst="hexagon">
                  <a:avLst>
                    <a:gd name="adj" fmla="val 28207"/>
                    <a:gd name="vf" fmla="val 115470"/>
                  </a:avLst>
                </a:prstGeom>
                <a:noFill/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670799" y="2486383"/>
                  <a:ext cx="3450907" cy="2974920"/>
                </a:xfrm>
                <a:prstGeom prst="triangle">
                  <a:avLst/>
                </a:prstGeom>
                <a:noFill/>
                <a:ln w="1905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 flipV="1">
                  <a:off x="670799" y="3478104"/>
                  <a:ext cx="3450907" cy="2974920"/>
                </a:xfrm>
                <a:prstGeom prst="triangle">
                  <a:avLst/>
                </a:prstGeom>
                <a:noFill/>
                <a:ln w="1905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Oval 7"/>
              <p:cNvSpPr/>
              <p:nvPr/>
            </p:nvSpPr>
            <p:spPr bwMode="auto">
              <a:xfrm>
                <a:off x="2275335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3455342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1109438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2261224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3427120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123549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4545438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0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690983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2856879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532141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4010474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1690983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2856879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532141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4010474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2275335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3455342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1109438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 bwMode="auto">
            <a:xfrm flipH="1">
              <a:off x="6608895" y="358190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 rot="18000000" flipH="1">
              <a:off x="6322532" y="309713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flipH="1">
              <a:off x="7176794" y="2605023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 rot="14400000" flipH="1">
              <a:off x="6896891" y="3071701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 rot="14400000" flipH="1">
              <a:off x="6308890" y="4082315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rot="18000000" flipH="1">
              <a:off x="6922263" y="2076884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61" name="Group 60"/>
          <p:cNvGrpSpPr/>
          <p:nvPr/>
        </p:nvGrpSpPr>
        <p:grpSpPr>
          <a:xfrm>
            <a:off x="-65545" y="2312206"/>
            <a:ext cx="4654489" cy="4277047"/>
            <a:chOff x="4030134" y="1041400"/>
            <a:chExt cx="4941710" cy="4540977"/>
          </a:xfrm>
        </p:grpSpPr>
        <p:sp>
          <p:nvSpPr>
            <p:cNvPr id="62" name="TextBox 61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14657" y="2629962"/>
            <a:ext cx="4505359" cy="3956763"/>
            <a:chOff x="4107873" y="1486155"/>
            <a:chExt cx="4783378" cy="4200929"/>
          </a:xfrm>
        </p:grpSpPr>
        <p:sp>
          <p:nvSpPr>
            <p:cNvPr id="82" name="Rectangle 81"/>
            <p:cNvSpPr/>
            <p:nvPr/>
          </p:nvSpPr>
          <p:spPr>
            <a:xfrm>
              <a:off x="6251224" y="2172932"/>
              <a:ext cx="1129240" cy="1978733"/>
            </a:xfrm>
            <a:prstGeom prst="rect">
              <a:avLst/>
            </a:prstGeom>
            <a:solidFill>
              <a:srgbClr val="D112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107873" y="1486155"/>
              <a:ext cx="4783378" cy="4200929"/>
              <a:chOff x="0" y="2353183"/>
              <a:chExt cx="4787273" cy="4204349"/>
            </a:xfrm>
          </p:grpSpPr>
          <p:cxnSp>
            <p:nvCxnSpPr>
              <p:cNvPr id="90" name="Straight Connector 89"/>
              <p:cNvCxnSpPr>
                <a:stCxn id="113" idx="4"/>
                <a:endCxn id="113" idx="1"/>
              </p:cNvCxnSpPr>
              <p:nvPr/>
            </p:nvCxnSpPr>
            <p:spPr>
              <a:xfrm>
                <a:off x="1216245" y="2475930"/>
                <a:ext cx="2360015" cy="3960685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113" idx="5"/>
                <a:endCxn id="113" idx="2"/>
              </p:cNvCxnSpPr>
              <p:nvPr/>
            </p:nvCxnSpPr>
            <p:spPr>
              <a:xfrm flipH="1">
                <a:off x="1216245" y="2475930"/>
                <a:ext cx="2360015" cy="3960685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113" idx="3"/>
                <a:endCxn id="113" idx="0"/>
              </p:cNvCxnSpPr>
              <p:nvPr/>
            </p:nvCxnSpPr>
            <p:spPr>
              <a:xfrm>
                <a:off x="99054" y="4456273"/>
                <a:ext cx="4594397" cy="0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Group 92"/>
              <p:cNvGrpSpPr/>
              <p:nvPr/>
            </p:nvGrpSpPr>
            <p:grpSpPr>
              <a:xfrm>
                <a:off x="99054" y="2475929"/>
                <a:ext cx="4594397" cy="3977095"/>
                <a:chOff x="99054" y="2475929"/>
                <a:chExt cx="4594397" cy="3977095"/>
              </a:xfrm>
            </p:grpSpPr>
            <p:sp>
              <p:nvSpPr>
                <p:cNvPr id="113" name="Hexagon 112"/>
                <p:cNvSpPr/>
                <p:nvPr/>
              </p:nvSpPr>
              <p:spPr>
                <a:xfrm>
                  <a:off x="99054" y="2475929"/>
                  <a:ext cx="4594397" cy="3960687"/>
                </a:xfrm>
                <a:prstGeom prst="hexagon">
                  <a:avLst>
                    <a:gd name="adj" fmla="val 28207"/>
                    <a:gd name="vf" fmla="val 115470"/>
                  </a:avLst>
                </a:prstGeom>
                <a:noFill/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Isosceles Triangle 113"/>
                <p:cNvSpPr/>
                <p:nvPr/>
              </p:nvSpPr>
              <p:spPr>
                <a:xfrm>
                  <a:off x="670799" y="2486383"/>
                  <a:ext cx="3450907" cy="2974920"/>
                </a:xfrm>
                <a:prstGeom prst="triangle">
                  <a:avLst/>
                </a:prstGeom>
                <a:noFill/>
                <a:ln w="1905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Isosceles Triangle 114"/>
                <p:cNvSpPr/>
                <p:nvPr/>
              </p:nvSpPr>
              <p:spPr>
                <a:xfrm flipV="1">
                  <a:off x="670799" y="3478104"/>
                  <a:ext cx="3450907" cy="2974920"/>
                </a:xfrm>
                <a:prstGeom prst="triangle">
                  <a:avLst/>
                </a:prstGeom>
                <a:noFill/>
                <a:ln w="1905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Oval 93"/>
              <p:cNvSpPr/>
              <p:nvPr/>
            </p:nvSpPr>
            <p:spPr bwMode="auto">
              <a:xfrm>
                <a:off x="2275335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3455342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1109438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2261224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 bwMode="auto">
              <a:xfrm>
                <a:off x="3427120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123549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4545438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0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1690983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2856879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 bwMode="auto">
              <a:xfrm>
                <a:off x="532141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>
                <a:off x="4010474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 bwMode="auto">
              <a:xfrm>
                <a:off x="1690983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2856879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 bwMode="auto">
              <a:xfrm>
                <a:off x="532141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4010474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2275335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 bwMode="auto">
              <a:xfrm>
                <a:off x="3455342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>
                <a:off x="1109438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 bwMode="auto">
            <a:xfrm flipH="1">
              <a:off x="6608895" y="358190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 rot="18000000" flipH="1">
              <a:off x="6322532" y="309713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H="1">
              <a:off x="7176794" y="2605023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rot="14400000" flipH="1">
              <a:off x="6322533" y="2076883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rot="14400000" flipH="1">
              <a:off x="5740097" y="309713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 rot="18000000" flipH="1">
              <a:off x="6922263" y="2076884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sp>
        <p:nvSpPr>
          <p:cNvPr id="116" name="Content Placeholder 141"/>
          <p:cNvSpPr txBox="1">
            <a:spLocks/>
          </p:cNvSpPr>
          <p:nvPr/>
        </p:nvSpPr>
        <p:spPr>
          <a:xfrm>
            <a:off x="3923486" y="5135203"/>
            <a:ext cx="5179537" cy="1600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/>
              <a:buNone/>
            </a:pPr>
            <a:r>
              <a:rPr lang="en-US" dirty="0" smtClean="0"/>
              <a:t>Correlations are identical for symmetrically equivalent 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2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The bspecs.json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1551" y="1600200"/>
            <a:ext cx="2750247" cy="3963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Specifications for generating </a:t>
            </a:r>
            <a:r>
              <a:rPr lang="en-US" sz="2800" dirty="0" smtClean="0"/>
              <a:t>clusters and the cluster expansion </a:t>
            </a:r>
            <a:r>
              <a:rPr lang="en-US" sz="2800" dirty="0"/>
              <a:t>basis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1543"/>
          <a:stretch/>
        </p:blipFill>
        <p:spPr>
          <a:xfrm>
            <a:off x="3272354" y="1030112"/>
            <a:ext cx="5589799" cy="57150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50662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954393"/>
            <a:ext cx="3340100" cy="4411452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D5A-A93C-1544-B260-30E06EC4745C}" type="datetime1">
              <a:t>5/24/17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42B6-C3CB-2C43-9188-C22FF624E613}" type="slidenum">
              <a:rPr lang="en-US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sz="3600"/>
              <a:t>Nature of ZrO</a:t>
            </a:r>
            <a:r>
              <a:rPr lang="en-US" sz="3600" baseline="-25000"/>
              <a:t>1/2</a:t>
            </a:r>
            <a:r>
              <a:rPr lang="en-US" sz="3600"/>
              <a:t> disordering transitions?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12838"/>
            <a:ext cx="8229600" cy="134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“the rearrangement of the oxygen atoms from uneven to even distribution on the neighboring interstice planes, and then [to a] random distribution in each plane.” or is low temperature transition first order?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365845"/>
            <a:ext cx="4019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Arai and Hirabayashi, J. Less-Common Metals, 44, 291 (1976).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121" y="2382807"/>
            <a:ext cx="4618629" cy="39830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76249" y="6365845"/>
            <a:ext cx="4700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Burton, Van de Walle, and Stokes, J. Phys. Soc. Japan, 81, 014004 (2012).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68600" y="3086100"/>
            <a:ext cx="520700" cy="226060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64400" y="2984500"/>
            <a:ext cx="838200" cy="200660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8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528" y="684720"/>
            <a:ext cx="4815272" cy="6016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The clust.json file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1551" y="1600200"/>
            <a:ext cx="3175005" cy="396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/>
              <a:t>Lists one example (“prototype”) of each cluster type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927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The clexulator (ZrO_Clexulator.cc)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1306"/>
            <a:ext cx="8229600" cy="7969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Generated code for evaluating basis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6958"/>
          <a:stretch/>
        </p:blipFill>
        <p:spPr>
          <a:xfrm>
            <a:off x="990600" y="1661354"/>
            <a:ext cx="7144123" cy="432348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153" y="6168280"/>
            <a:ext cx="8229600" cy="79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Generated code for evaluating basis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1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Cluster </a:t>
            </a:r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expansion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for hcp Zr-O</a:t>
            </a:r>
          </a:p>
        </p:txBody>
      </p:sp>
      <p:pic>
        <p:nvPicPr>
          <p:cNvPr id="77826" name="Picture 3" descr="eci_pl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19200"/>
            <a:ext cx="49863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5" descr="clus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082800"/>
            <a:ext cx="23336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7828" name="Object 2"/>
          <p:cNvGraphicFramePr>
            <a:graphicFrameLocks noChangeAspect="1"/>
          </p:cNvGraphicFramePr>
          <p:nvPr/>
        </p:nvGraphicFramePr>
        <p:xfrm>
          <a:off x="2747963" y="2997200"/>
          <a:ext cx="9652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56" name="Equation" r:id="rId5" imgW="1193800" imgH="381000" progId="Equation.3">
                  <p:embed/>
                </p:oleObj>
              </mc:Choice>
              <mc:Fallback>
                <p:oleObj name="Equation" r:id="rId5" imgW="1193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2997200"/>
                        <a:ext cx="9652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3"/>
          <p:cNvGraphicFramePr>
            <a:graphicFrameLocks noChangeAspect="1"/>
          </p:cNvGraphicFramePr>
          <p:nvPr/>
        </p:nvGraphicFramePr>
        <p:xfrm>
          <a:off x="2747963" y="3911600"/>
          <a:ext cx="1138237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57" name="Equation" r:id="rId7" imgW="825500" imgH="203200" progId="Equation.3">
                  <p:embed/>
                </p:oleObj>
              </mc:Choice>
              <mc:Fallback>
                <p:oleObj name="Equation" r:id="rId7" imgW="825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3911600"/>
                        <a:ext cx="1138237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0" name="Object 4"/>
          <p:cNvGraphicFramePr>
            <a:graphicFrameLocks noChangeAspect="1"/>
          </p:cNvGraphicFramePr>
          <p:nvPr/>
        </p:nvGraphicFramePr>
        <p:xfrm>
          <a:off x="2747963" y="345440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58" name="Equation" r:id="rId9" imgW="1206500" imgH="381000" progId="Equation.3">
                  <p:embed/>
                </p:oleObj>
              </mc:Choice>
              <mc:Fallback>
                <p:oleObj name="Equation" r:id="rId9" imgW="12065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3454400"/>
                        <a:ext cx="965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1" name="Object 5"/>
          <p:cNvGraphicFramePr>
            <a:graphicFrameLocks noChangeAspect="1"/>
          </p:cNvGraphicFramePr>
          <p:nvPr/>
        </p:nvGraphicFramePr>
        <p:xfrm>
          <a:off x="608013" y="5368925"/>
          <a:ext cx="74961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59" name="Equation" r:id="rId11" imgW="3378200" imgH="431800" progId="Equation.3">
                  <p:embed/>
                </p:oleObj>
              </mc:Choice>
              <mc:Fallback>
                <p:oleObj name="Equation" r:id="rId11" imgW="3378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5368925"/>
                        <a:ext cx="7496175" cy="955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093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Cluster expansion for hcp Zr-O</a:t>
            </a:r>
          </a:p>
        </p:txBody>
      </p:sp>
      <p:pic>
        <p:nvPicPr>
          <p:cNvPr id="69634" name="Picture 3" descr="Zr_O_cluster_expansio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1466850"/>
            <a:ext cx="4608513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3" descr="eci_plo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42735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486041"/>
              </p:ext>
            </p:extLst>
          </p:nvPr>
        </p:nvGraphicFramePr>
        <p:xfrm>
          <a:off x="493713" y="5610225"/>
          <a:ext cx="74961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3" name="Equation" r:id="rId5" imgW="3378200" imgH="431800" progId="Equation.3">
                  <p:embed/>
                </p:oleObj>
              </mc:Choice>
              <mc:Fallback>
                <p:oleObj name="Equation" r:id="rId5" imgW="3378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5610225"/>
                        <a:ext cx="749617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6553200"/>
            <a:ext cx="4962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Puchala and Van der Ven, Phys. Rev. B </a:t>
            </a:r>
            <a:r>
              <a:rPr lang="en-US" sz="1600" b="1">
                <a:latin typeface="Times New Roman"/>
                <a:cs typeface="Times New Roman"/>
              </a:rPr>
              <a:t>88</a:t>
            </a:r>
            <a:r>
              <a:rPr lang="en-US" sz="1600">
                <a:latin typeface="Times New Roman"/>
                <a:cs typeface="Times New Roman"/>
              </a:rPr>
              <a:t> 094108 (2013). </a:t>
            </a:r>
          </a:p>
        </p:txBody>
      </p:sp>
    </p:spTree>
    <p:extLst>
      <p:ext uri="{BB962C8B-B14F-4D97-AF65-F5344CB8AC3E}">
        <p14:creationId xmlns:p14="http://schemas.microsoft.com/office/powerpoint/2010/main" val="66482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4"/>
          <p:cNvSpPr>
            <a:spLocks noChangeArrowheads="1"/>
          </p:cNvSpPr>
          <p:nvPr/>
        </p:nvSpPr>
        <p:spPr bwMode="auto">
          <a:xfrm>
            <a:off x="1536700" y="1003300"/>
            <a:ext cx="6070600" cy="1181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First-principles energies of a “few” excitations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2" name="Rectangle 5"/>
          <p:cNvSpPr>
            <a:spLocks noChangeArrowheads="1"/>
          </p:cNvSpPr>
          <p:nvPr/>
        </p:nvSpPr>
        <p:spPr bwMode="auto">
          <a:xfrm>
            <a:off x="2438400" y="2717800"/>
            <a:ext cx="4343400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Lattice Model Hamiltonian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3" name="Rectangle 6"/>
          <p:cNvSpPr>
            <a:spLocks noChangeArrowheads="1"/>
          </p:cNvSpPr>
          <p:nvPr/>
        </p:nvSpPr>
        <p:spPr bwMode="auto">
          <a:xfrm>
            <a:off x="3352800" y="4318000"/>
            <a:ext cx="2514600" cy="1143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Monte Carlo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4" name="Line 7"/>
          <p:cNvSpPr>
            <a:spLocks noChangeShapeType="1"/>
          </p:cNvSpPr>
          <p:nvPr/>
        </p:nvSpPr>
        <p:spPr bwMode="auto">
          <a:xfrm>
            <a:off x="4572000" y="2184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5" name="Line 8"/>
          <p:cNvSpPr>
            <a:spLocks noChangeShapeType="1"/>
          </p:cNvSpPr>
          <p:nvPr/>
        </p:nvSpPr>
        <p:spPr bwMode="auto">
          <a:xfrm>
            <a:off x="4572000" y="3784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6" name="Oval 9"/>
          <p:cNvSpPr>
            <a:spLocks noChangeArrowheads="1"/>
          </p:cNvSpPr>
          <p:nvPr/>
        </p:nvSpPr>
        <p:spPr bwMode="auto">
          <a:xfrm>
            <a:off x="2514600" y="5994400"/>
            <a:ext cx="4114800" cy="838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>
                <a:solidFill>
                  <a:srgbClr val="009900"/>
                </a:solidFill>
                <a:latin typeface="Times" charset="0"/>
                <a:ea typeface="굴림" charset="0"/>
                <a:cs typeface="굴림" charset="0"/>
              </a:rPr>
              <a:t>Thermodynamics</a:t>
            </a:r>
            <a:endParaRPr lang="en-US" altLang="ko-KR" sz="3200" b="1">
              <a:solidFill>
                <a:srgbClr val="3333CC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7" name="Line 10"/>
          <p:cNvSpPr>
            <a:spLocks noChangeShapeType="1"/>
          </p:cNvSpPr>
          <p:nvPr/>
        </p:nvSpPr>
        <p:spPr bwMode="auto">
          <a:xfrm>
            <a:off x="4572000" y="5461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65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927237"/>
              </p:ext>
            </p:extLst>
          </p:nvPr>
        </p:nvGraphicFramePr>
        <p:xfrm>
          <a:off x="2743200" y="3276600"/>
          <a:ext cx="3886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47" name="Equation" r:id="rId3" imgW="6146800" imgH="698500" progId="Equation.3">
                  <p:embed/>
                </p:oleObj>
              </mc:Choice>
              <mc:Fallback>
                <p:oleObj name="Equation" r:id="rId3" imgW="6146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76600"/>
                        <a:ext cx="3886200" cy="4413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744546"/>
              </p:ext>
            </p:extLst>
          </p:nvPr>
        </p:nvGraphicFramePr>
        <p:xfrm>
          <a:off x="3810000" y="4800600"/>
          <a:ext cx="1600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48" name="Equation" r:id="rId5" imgW="1219200" imgH="457200" progId="Equation.3">
                  <p:embed/>
                </p:oleObj>
              </mc:Choice>
              <mc:Fallback>
                <p:oleObj name="Equation" r:id="rId5" imgW="1219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800600"/>
                        <a:ext cx="1600200" cy="6016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580337"/>
              </p:ext>
            </p:extLst>
          </p:nvPr>
        </p:nvGraphicFramePr>
        <p:xfrm>
          <a:off x="6248400" y="5535613"/>
          <a:ext cx="2587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49" name="Equation" r:id="rId7" imgW="939800" imgH="203200" progId="Equation.3">
                  <p:embed/>
                </p:oleObj>
              </mc:Choice>
              <mc:Fallback>
                <p:oleObj name="Equation" r:id="rId7" imgW="939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535613"/>
                        <a:ext cx="2587625" cy="5603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328546"/>
              </p:ext>
            </p:extLst>
          </p:nvPr>
        </p:nvGraphicFramePr>
        <p:xfrm>
          <a:off x="3124200" y="1600200"/>
          <a:ext cx="2971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50" name="Equation" r:id="rId9" imgW="3416300" imgH="622300" progId="Equation.3">
                  <p:embed/>
                </p:oleObj>
              </mc:Choice>
              <mc:Fallback>
                <p:oleObj name="Equation" r:id="rId9" imgW="3416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2971800" cy="5508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6858000" y="2514600"/>
            <a:ext cx="2187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Extrapolate to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all other excitations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400" dirty="0"/>
              <a:t>CASM: Clusters Approach to Statistical </a:t>
            </a:r>
            <a:r>
              <a:rPr lang="en-US" sz="3400" dirty="0" smtClean="0"/>
              <a:t>Mechanics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71177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777" y="649804"/>
            <a:ext cx="8229600" cy="608119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Crystal </a:t>
            </a:r>
            <a:r>
              <a:rPr lang="en-US" sz="2800" dirty="0"/>
              <a:t>structure identification &amp; </a:t>
            </a:r>
            <a:r>
              <a:rPr lang="en-US" sz="2800" dirty="0" smtClean="0"/>
              <a:t>specification</a:t>
            </a:r>
          </a:p>
          <a:p>
            <a:r>
              <a:rPr lang="en-US" sz="2800" dirty="0" smtClean="0"/>
              <a:t>Symmetry analysis</a:t>
            </a:r>
          </a:p>
          <a:p>
            <a:r>
              <a:rPr lang="en-US" sz="2800" dirty="0" smtClean="0"/>
              <a:t>Using CASM to manage data</a:t>
            </a:r>
            <a:endParaRPr lang="en-US" sz="2800" dirty="0"/>
          </a:p>
          <a:p>
            <a:pPr lvl="1"/>
            <a:r>
              <a:rPr lang="en-US" sz="2400" dirty="0" smtClean="0"/>
              <a:t>Configuration selections and query syntax</a:t>
            </a:r>
            <a:endParaRPr lang="en-US" sz="2400" dirty="0"/>
          </a:p>
          <a:p>
            <a:pPr lvl="1"/>
            <a:r>
              <a:rPr lang="en-US" sz="2400" dirty="0" smtClean="0"/>
              <a:t>Maintaining sanity with cluster expansion profiles </a:t>
            </a:r>
          </a:p>
          <a:p>
            <a:r>
              <a:rPr lang="en-US" sz="2800" dirty="0" smtClean="0"/>
              <a:t>Cluster expansion basics</a:t>
            </a:r>
            <a:endParaRPr lang="en-US" sz="2800" dirty="0"/>
          </a:p>
          <a:p>
            <a:pPr lvl="1"/>
            <a:r>
              <a:rPr lang="en-US" sz="2400" dirty="0"/>
              <a:t>Configuration enumeration</a:t>
            </a:r>
          </a:p>
          <a:p>
            <a:pPr lvl="1"/>
            <a:r>
              <a:rPr lang="en-US" sz="2400" dirty="0"/>
              <a:t>Cluster </a:t>
            </a:r>
            <a:r>
              <a:rPr lang="en-US" sz="2400" dirty="0" smtClean="0"/>
              <a:t>expansion basis sets </a:t>
            </a:r>
            <a:r>
              <a:rPr lang="en-US" sz="2400" dirty="0"/>
              <a:t>&amp; correlation </a:t>
            </a:r>
            <a:r>
              <a:rPr lang="en-US" sz="2400" dirty="0" smtClean="0"/>
              <a:t>evaluation</a:t>
            </a:r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After break:</a:t>
            </a:r>
          </a:p>
          <a:p>
            <a:r>
              <a:rPr lang="en-US" sz="2800" dirty="0" smtClean="0"/>
              <a:t>Parameterizing cluster expansions</a:t>
            </a:r>
          </a:p>
          <a:p>
            <a:r>
              <a:rPr lang="en-US" sz="2800" dirty="0" smtClean="0"/>
              <a:t>Predicting thermodynamic properties with grand canonical Monte Carlo</a:t>
            </a:r>
          </a:p>
          <a:p>
            <a:r>
              <a:rPr lang="en-US" sz="2800" dirty="0" smtClean="0"/>
              <a:t>Free energy integration and phase diagram construction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791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11636</TotalTime>
  <Words>3771</Words>
  <Application>Microsoft Macintosh PowerPoint</Application>
  <PresentationFormat>On-screen Show (4:3)</PresentationFormat>
  <Paragraphs>952</Paragraphs>
  <Slides>86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Office Theme</vt:lpstr>
      <vt:lpstr>Equation</vt:lpstr>
      <vt:lpstr>PRISMS Center Center for PRedictive Integrated Structural Materials Science </vt:lpstr>
      <vt:lpstr>PRISMS Center Integrated Framework</vt:lpstr>
      <vt:lpstr>PowerPoint Presentation</vt:lpstr>
      <vt:lpstr>PowerPoint Presentation</vt:lpstr>
      <vt:lpstr>CASM Tutorial Outline</vt:lpstr>
      <vt:lpstr>CASM: Clusters Approach to Statistical Mechanics</vt:lpstr>
      <vt:lpstr>Tutorial Project: Zr-O binary system</vt:lpstr>
      <vt:lpstr>Nature of ZrO1/2 disordering transitions?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CASM: Getting started</vt:lpstr>
      <vt:lpstr>CASM: Getting started</vt:lpstr>
      <vt:lpstr>Crystal Symmetry</vt:lpstr>
      <vt:lpstr>Crystal Symmetry</vt:lpstr>
      <vt:lpstr>Crystal Symmetry</vt:lpstr>
      <vt:lpstr>Crystal Symmetry</vt:lpstr>
      <vt:lpstr>Symmetry</vt:lpstr>
      <vt:lpstr>Crystal Configurations</vt:lpstr>
      <vt:lpstr>Crystal Configurations</vt:lpstr>
      <vt:lpstr>Crystal Configurations</vt:lpstr>
      <vt:lpstr>Crystal Configurations</vt:lpstr>
      <vt:lpstr>Crystal Configurations</vt:lpstr>
      <vt:lpstr>Supercell Enumeration</vt:lpstr>
      <vt:lpstr>Supercell Enumeration</vt:lpstr>
      <vt:lpstr>Supercell Enumeration</vt:lpstr>
      <vt:lpstr>Supercell enumeration</vt:lpstr>
      <vt:lpstr>Supercell enumeration</vt:lpstr>
      <vt:lpstr>Configuration enumeration</vt:lpstr>
      <vt:lpstr>Configuration enumeration</vt:lpstr>
      <vt:lpstr>Configuration enumeration</vt:lpstr>
      <vt:lpstr>Configuration enumeration</vt:lpstr>
      <vt:lpstr>Configuration enumeration</vt:lpstr>
      <vt:lpstr>Configuration visualization</vt:lpstr>
      <vt:lpstr>CASM Composition metrics</vt:lpstr>
      <vt:lpstr>Specifying composition axes</vt:lpstr>
      <vt:lpstr>Specifying composition axes</vt:lpstr>
      <vt:lpstr>Specifying composition axes</vt:lpstr>
      <vt:lpstr>Data Management</vt:lpstr>
      <vt:lpstr>Data Management Workflow</vt:lpstr>
      <vt:lpstr>Working with selections</vt:lpstr>
      <vt:lpstr>Working with selections</vt:lpstr>
      <vt:lpstr>Working with selections</vt:lpstr>
      <vt:lpstr>CASM Query Syntax, Part II</vt:lpstr>
      <vt:lpstr>DFT calculations</vt:lpstr>
      <vt:lpstr>properties.calc.json files</vt:lpstr>
      <vt:lpstr>Relaxations and Mapping/Import</vt:lpstr>
      <vt:lpstr>Setting energy reference</vt:lpstr>
      <vt:lpstr>Setting energy reference</vt:lpstr>
      <vt:lpstr>Setting energy reference</vt:lpstr>
      <vt:lpstr>CASM: Clusters Approach to Statistical Mechanics</vt:lpstr>
      <vt:lpstr>Zr-O system</vt:lpstr>
      <vt:lpstr>Zr-O system</vt:lpstr>
      <vt:lpstr>Zr-O system</vt:lpstr>
      <vt:lpstr>CASM: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 Expansion</vt:lpstr>
      <vt:lpstr>The Cluster Expansion</vt:lpstr>
      <vt:lpstr>The Cluster Expansion</vt:lpstr>
      <vt:lpstr>Cluster Expansion Example</vt:lpstr>
      <vt:lpstr>Cluster Expansion Example</vt:lpstr>
      <vt:lpstr>Cluster Expansion Example</vt:lpstr>
      <vt:lpstr>Cluster Expansion Example</vt:lpstr>
      <vt:lpstr>Cluster Expansion Example</vt:lpstr>
      <vt:lpstr>The bspecs.json file</vt:lpstr>
      <vt:lpstr>The clust.json file</vt:lpstr>
      <vt:lpstr>The clexulator (ZrO_Clexulator.cc)</vt:lpstr>
      <vt:lpstr>Cluster expansion for hcp Zr-O</vt:lpstr>
      <vt:lpstr>Cluster expansion for hcp Zr-O</vt:lpstr>
      <vt:lpstr>CASM: Clusters Approach to Statistical Mechanics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JCT</dc:creator>
  <cp:lastModifiedBy>Brian</cp:lastModifiedBy>
  <cp:revision>150</cp:revision>
  <dcterms:created xsi:type="dcterms:W3CDTF">2016-08-10T16:29:59Z</dcterms:created>
  <dcterms:modified xsi:type="dcterms:W3CDTF">2017-05-25T04:16:56Z</dcterms:modified>
</cp:coreProperties>
</file>